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67" r:id="rId2"/>
    <p:sldId id="259" r:id="rId3"/>
    <p:sldId id="283" r:id="rId4"/>
    <p:sldId id="269" r:id="rId5"/>
    <p:sldId id="271" r:id="rId6"/>
    <p:sldId id="270" r:id="rId7"/>
    <p:sldId id="272" r:id="rId8"/>
    <p:sldId id="273" r:id="rId9"/>
    <p:sldId id="288" r:id="rId10"/>
    <p:sldId id="287" r:id="rId11"/>
    <p:sldId id="274" r:id="rId12"/>
    <p:sldId id="276" r:id="rId13"/>
    <p:sldId id="285" r:id="rId14"/>
    <p:sldId id="289" r:id="rId15"/>
    <p:sldId id="284" r:id="rId16"/>
    <p:sldId id="277" r:id="rId17"/>
    <p:sldId id="280" r:id="rId18"/>
    <p:sldId id="263" r:id="rId19"/>
    <p:sldId id="265" r:id="rId20"/>
    <p:sldId id="286" r:id="rId21"/>
    <p:sldId id="281" r:id="rId22"/>
    <p:sldId id="275" r:id="rId23"/>
    <p:sldId id="278" r:id="rId2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392"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A91B5-5415-FE42-80A3-8910F9E038EC}" type="doc">
      <dgm:prSet loTypeId="urn:microsoft.com/office/officeart/2009/3/layout/RandomtoResultProcess" loCatId="" qsTypeId="urn:microsoft.com/office/officeart/2005/8/quickstyle/simple4" qsCatId="simple" csTypeId="urn:microsoft.com/office/officeart/2005/8/colors/accent1_2" csCatId="accent1" phldr="1"/>
      <dgm:spPr/>
      <dgm:t>
        <a:bodyPr/>
        <a:lstStyle/>
        <a:p>
          <a:endParaRPr lang="en-US"/>
        </a:p>
      </dgm:t>
    </dgm:pt>
    <dgm:pt modelId="{60B3975E-248D-E94A-B15C-426691D10EC0}">
      <dgm:prSet phldrT="[Text]"/>
      <dgm:spPr/>
      <dgm:t>
        <a:bodyPr/>
        <a:lstStyle/>
        <a:p>
          <a:r>
            <a:rPr lang="en-US" dirty="0" smtClean="0"/>
            <a:t>Teaching &amp; </a:t>
          </a:r>
        </a:p>
        <a:p>
          <a:r>
            <a:rPr lang="en-US" dirty="0" smtClean="0"/>
            <a:t>Conversing</a:t>
          </a:r>
          <a:endParaRPr lang="en-US" dirty="0"/>
        </a:p>
      </dgm:t>
    </dgm:pt>
    <dgm:pt modelId="{5BE92FC7-FFE2-1F45-94E0-1D32E0F65131}" type="parTrans" cxnId="{9679CFBD-6FDF-8D46-9913-E8B823051DD0}">
      <dgm:prSet/>
      <dgm:spPr/>
      <dgm:t>
        <a:bodyPr/>
        <a:lstStyle/>
        <a:p>
          <a:endParaRPr lang="en-US"/>
        </a:p>
      </dgm:t>
    </dgm:pt>
    <dgm:pt modelId="{C3BBFBE4-821B-0243-A807-1D702F44C220}" type="sibTrans" cxnId="{9679CFBD-6FDF-8D46-9913-E8B823051DD0}">
      <dgm:prSet/>
      <dgm:spPr/>
      <dgm:t>
        <a:bodyPr/>
        <a:lstStyle/>
        <a:p>
          <a:endParaRPr lang="en-US"/>
        </a:p>
      </dgm:t>
    </dgm:pt>
    <dgm:pt modelId="{1DD6E4F7-E0F8-AC42-81A5-1AD761A61CB3}">
      <dgm:prSet phldrT="[Text]"/>
      <dgm:spPr/>
      <dgm:t>
        <a:bodyPr/>
        <a:lstStyle/>
        <a:p>
          <a:r>
            <a:rPr lang="en-US" dirty="0" smtClean="0"/>
            <a:t>Teaching Portfolio</a:t>
          </a:r>
          <a:endParaRPr lang="en-US" dirty="0"/>
        </a:p>
      </dgm:t>
    </dgm:pt>
    <dgm:pt modelId="{BF2821EB-473E-DA43-A92F-9166884193E5}" type="parTrans" cxnId="{E48254B5-B192-0A4F-9AE8-C0991227B4C1}">
      <dgm:prSet/>
      <dgm:spPr/>
      <dgm:t>
        <a:bodyPr/>
        <a:lstStyle/>
        <a:p>
          <a:endParaRPr lang="en-US"/>
        </a:p>
      </dgm:t>
    </dgm:pt>
    <dgm:pt modelId="{B442A448-BB4F-BB45-BFA0-C3633CC180AA}" type="sibTrans" cxnId="{E48254B5-B192-0A4F-9AE8-C0991227B4C1}">
      <dgm:prSet/>
      <dgm:spPr/>
      <dgm:t>
        <a:bodyPr/>
        <a:lstStyle/>
        <a:p>
          <a:endParaRPr lang="en-US"/>
        </a:p>
      </dgm:t>
    </dgm:pt>
    <dgm:pt modelId="{60783CBC-4B9D-AF4A-8071-B6EBF6BF4ABE}">
      <dgm:prSet phldrT="[Text]"/>
      <dgm:spPr/>
      <dgm:t>
        <a:bodyPr/>
        <a:lstStyle/>
        <a:p>
          <a:r>
            <a:rPr lang="en-US" dirty="0" smtClean="0"/>
            <a:t>1. Critical friends group</a:t>
          </a:r>
        </a:p>
        <a:p>
          <a:r>
            <a:rPr lang="en-US" dirty="0" smtClean="0"/>
            <a:t>2. Brownbag lunches</a:t>
          </a:r>
        </a:p>
        <a:p>
          <a:r>
            <a:rPr lang="en-US" dirty="0" smtClean="0"/>
            <a:t>3. Committee work</a:t>
          </a:r>
        </a:p>
        <a:p>
          <a:r>
            <a:rPr lang="en-US" dirty="0" smtClean="0"/>
            <a:t>4. Pilot program</a:t>
          </a:r>
        </a:p>
        <a:p>
          <a:endParaRPr lang="en-US" dirty="0" smtClean="0"/>
        </a:p>
        <a:p>
          <a:endParaRPr lang="en-US" dirty="0" smtClean="0"/>
        </a:p>
        <a:p>
          <a:endParaRPr lang="en-US" dirty="0" smtClean="0"/>
        </a:p>
        <a:p>
          <a:endParaRPr lang="en-US" dirty="0"/>
        </a:p>
      </dgm:t>
    </dgm:pt>
    <dgm:pt modelId="{964EA02A-982C-274D-B81D-2B955D120B10}" type="sibTrans" cxnId="{D4F83460-E397-8C45-8C2B-53B1AB3D6EC4}">
      <dgm:prSet/>
      <dgm:spPr/>
      <dgm:t>
        <a:bodyPr/>
        <a:lstStyle/>
        <a:p>
          <a:endParaRPr lang="en-US"/>
        </a:p>
      </dgm:t>
    </dgm:pt>
    <dgm:pt modelId="{7AE0AE37-A9E4-D84C-98A8-53219A26EE5D}" type="parTrans" cxnId="{D4F83460-E397-8C45-8C2B-53B1AB3D6EC4}">
      <dgm:prSet/>
      <dgm:spPr/>
      <dgm:t>
        <a:bodyPr/>
        <a:lstStyle/>
        <a:p>
          <a:endParaRPr lang="en-US"/>
        </a:p>
      </dgm:t>
    </dgm:pt>
    <dgm:pt modelId="{6EB12F1F-CE87-0A4A-9E37-0790058D06FD}" type="pres">
      <dgm:prSet presAssocID="{1C5A91B5-5415-FE42-80A3-8910F9E038EC}" presName="Name0" presStyleCnt="0">
        <dgm:presLayoutVars>
          <dgm:dir/>
          <dgm:animOne val="branch"/>
          <dgm:animLvl val="lvl"/>
        </dgm:presLayoutVars>
      </dgm:prSet>
      <dgm:spPr/>
      <dgm:t>
        <a:bodyPr/>
        <a:lstStyle/>
        <a:p>
          <a:endParaRPr lang="en-US"/>
        </a:p>
      </dgm:t>
    </dgm:pt>
    <dgm:pt modelId="{02E40C51-2E47-EA45-B2BD-4FC632285D43}" type="pres">
      <dgm:prSet presAssocID="{60B3975E-248D-E94A-B15C-426691D10EC0}" presName="chaos" presStyleCnt="0"/>
      <dgm:spPr/>
    </dgm:pt>
    <dgm:pt modelId="{178843FF-4564-AC45-A0D2-F6BA548F8FCB}" type="pres">
      <dgm:prSet presAssocID="{60B3975E-248D-E94A-B15C-426691D10EC0}" presName="parTx1" presStyleLbl="revTx" presStyleIdx="0" presStyleCnt="2" custScaleX="135302" custScaleY="151457"/>
      <dgm:spPr/>
      <dgm:t>
        <a:bodyPr/>
        <a:lstStyle/>
        <a:p>
          <a:endParaRPr lang="en-US"/>
        </a:p>
      </dgm:t>
    </dgm:pt>
    <dgm:pt modelId="{4701961E-F4E4-B942-A113-A8838FFD5431}" type="pres">
      <dgm:prSet presAssocID="{60B3975E-248D-E94A-B15C-426691D10EC0}" presName="c1" presStyleLbl="node1" presStyleIdx="0" presStyleCnt="19"/>
      <dgm:spPr/>
    </dgm:pt>
    <dgm:pt modelId="{3055496D-1854-E64B-A64D-C91E0F74AC5B}" type="pres">
      <dgm:prSet presAssocID="{60B3975E-248D-E94A-B15C-426691D10EC0}" presName="c2" presStyleLbl="node1" presStyleIdx="1" presStyleCnt="19"/>
      <dgm:spPr/>
    </dgm:pt>
    <dgm:pt modelId="{050F5166-C848-EA48-B0A8-8053BFD7F844}" type="pres">
      <dgm:prSet presAssocID="{60B3975E-248D-E94A-B15C-426691D10EC0}" presName="c3" presStyleLbl="node1" presStyleIdx="2" presStyleCnt="19"/>
      <dgm:spPr/>
    </dgm:pt>
    <dgm:pt modelId="{3935DE48-3BBE-7D46-81B7-86DE8156B151}" type="pres">
      <dgm:prSet presAssocID="{60B3975E-248D-E94A-B15C-426691D10EC0}" presName="c4" presStyleLbl="node1" presStyleIdx="3" presStyleCnt="19"/>
      <dgm:spPr/>
    </dgm:pt>
    <dgm:pt modelId="{7A9BF99B-0391-CB41-888D-B02BE079546F}" type="pres">
      <dgm:prSet presAssocID="{60B3975E-248D-E94A-B15C-426691D10EC0}" presName="c5" presStyleLbl="node1" presStyleIdx="4" presStyleCnt="19"/>
      <dgm:spPr/>
    </dgm:pt>
    <dgm:pt modelId="{7007B8CE-9BCC-1F40-A65E-2971DABFCED7}" type="pres">
      <dgm:prSet presAssocID="{60B3975E-248D-E94A-B15C-426691D10EC0}" presName="c6" presStyleLbl="node1" presStyleIdx="5" presStyleCnt="19"/>
      <dgm:spPr/>
    </dgm:pt>
    <dgm:pt modelId="{92566C97-8264-0440-B149-E4FBBDE015F5}" type="pres">
      <dgm:prSet presAssocID="{60B3975E-248D-E94A-B15C-426691D10EC0}" presName="c7" presStyleLbl="node1" presStyleIdx="6" presStyleCnt="19"/>
      <dgm:spPr/>
    </dgm:pt>
    <dgm:pt modelId="{FC5462F1-7CE5-1A41-99CD-63D754211AD5}" type="pres">
      <dgm:prSet presAssocID="{60B3975E-248D-E94A-B15C-426691D10EC0}" presName="c8" presStyleLbl="node1" presStyleIdx="7" presStyleCnt="19"/>
      <dgm:spPr/>
    </dgm:pt>
    <dgm:pt modelId="{7AC5161B-8344-B140-9475-D4A7A3B95143}" type="pres">
      <dgm:prSet presAssocID="{60B3975E-248D-E94A-B15C-426691D10EC0}" presName="c9" presStyleLbl="node1" presStyleIdx="8" presStyleCnt="19"/>
      <dgm:spPr/>
    </dgm:pt>
    <dgm:pt modelId="{5C7B73FF-880C-DE48-BD92-30AA9B3B0FD7}" type="pres">
      <dgm:prSet presAssocID="{60B3975E-248D-E94A-B15C-426691D10EC0}" presName="c10" presStyleLbl="node1" presStyleIdx="9" presStyleCnt="19"/>
      <dgm:spPr/>
    </dgm:pt>
    <dgm:pt modelId="{3D78A50D-8513-E446-904C-573F0C9CE2F5}" type="pres">
      <dgm:prSet presAssocID="{60B3975E-248D-E94A-B15C-426691D10EC0}" presName="c11" presStyleLbl="node1" presStyleIdx="10" presStyleCnt="19"/>
      <dgm:spPr/>
    </dgm:pt>
    <dgm:pt modelId="{F1EBBC38-1322-2440-9A42-B737EE8EB73C}" type="pres">
      <dgm:prSet presAssocID="{60B3975E-248D-E94A-B15C-426691D10EC0}" presName="c12" presStyleLbl="node1" presStyleIdx="11" presStyleCnt="19"/>
      <dgm:spPr/>
    </dgm:pt>
    <dgm:pt modelId="{D820F8CD-5BA9-4E46-9592-BCA49DD07487}" type="pres">
      <dgm:prSet presAssocID="{60B3975E-248D-E94A-B15C-426691D10EC0}" presName="c13" presStyleLbl="node1" presStyleIdx="12" presStyleCnt="19"/>
      <dgm:spPr/>
    </dgm:pt>
    <dgm:pt modelId="{49A7C0C8-94D4-1B4A-A20F-822D5531AC65}" type="pres">
      <dgm:prSet presAssocID="{60B3975E-248D-E94A-B15C-426691D10EC0}" presName="c14" presStyleLbl="node1" presStyleIdx="13" presStyleCnt="19"/>
      <dgm:spPr/>
    </dgm:pt>
    <dgm:pt modelId="{6D9574E1-95F0-3F47-9DAC-12AEBB36B936}" type="pres">
      <dgm:prSet presAssocID="{60B3975E-248D-E94A-B15C-426691D10EC0}" presName="c15" presStyleLbl="node1" presStyleIdx="14" presStyleCnt="19"/>
      <dgm:spPr/>
    </dgm:pt>
    <dgm:pt modelId="{E7AC1AEC-9421-4F40-AF66-5F90A75D05FE}" type="pres">
      <dgm:prSet presAssocID="{60B3975E-248D-E94A-B15C-426691D10EC0}" presName="c16" presStyleLbl="node1" presStyleIdx="15" presStyleCnt="19"/>
      <dgm:spPr/>
    </dgm:pt>
    <dgm:pt modelId="{F63ED303-2C78-0944-AA15-47D55CB9D410}" type="pres">
      <dgm:prSet presAssocID="{60B3975E-248D-E94A-B15C-426691D10EC0}" presName="c17" presStyleLbl="node1" presStyleIdx="16" presStyleCnt="19"/>
      <dgm:spPr/>
    </dgm:pt>
    <dgm:pt modelId="{F5FF8DFC-1434-1647-8A29-61315AD37FAE}" type="pres">
      <dgm:prSet presAssocID="{60B3975E-248D-E94A-B15C-426691D10EC0}" presName="c18" presStyleLbl="node1" presStyleIdx="17" presStyleCnt="19"/>
      <dgm:spPr/>
    </dgm:pt>
    <dgm:pt modelId="{D78C858C-9034-D44C-81FE-6703DCDC41DB}" type="pres">
      <dgm:prSet presAssocID="{C3BBFBE4-821B-0243-A807-1D702F44C220}" presName="chevronComposite1" presStyleCnt="0"/>
      <dgm:spPr/>
    </dgm:pt>
    <dgm:pt modelId="{5C1FE277-184A-0F45-9BB3-266E423A2262}" type="pres">
      <dgm:prSet presAssocID="{C3BBFBE4-821B-0243-A807-1D702F44C220}" presName="chevron1" presStyleLbl="sibTrans2D1" presStyleIdx="0" presStyleCnt="2"/>
      <dgm:spPr/>
    </dgm:pt>
    <dgm:pt modelId="{D3527288-3A62-864A-98CA-2A781FA614CF}" type="pres">
      <dgm:prSet presAssocID="{C3BBFBE4-821B-0243-A807-1D702F44C220}" presName="spChevron1" presStyleCnt="0"/>
      <dgm:spPr/>
    </dgm:pt>
    <dgm:pt modelId="{DC4C74A6-E061-C446-8CB5-5800B99283A7}" type="pres">
      <dgm:prSet presAssocID="{60783CBC-4B9D-AF4A-8071-B6EBF6BF4ABE}" presName="middle" presStyleCnt="0"/>
      <dgm:spPr/>
    </dgm:pt>
    <dgm:pt modelId="{1F682711-2207-D34B-B645-D57FBA39CE48}" type="pres">
      <dgm:prSet presAssocID="{60783CBC-4B9D-AF4A-8071-B6EBF6BF4ABE}" presName="parTxMid" presStyleLbl="revTx" presStyleIdx="1" presStyleCnt="2" custScaleY="232535" custLinFactNeighborX="4113" custLinFactNeighborY="11752"/>
      <dgm:spPr/>
      <dgm:t>
        <a:bodyPr/>
        <a:lstStyle/>
        <a:p>
          <a:endParaRPr lang="en-US"/>
        </a:p>
      </dgm:t>
    </dgm:pt>
    <dgm:pt modelId="{3345E3B3-7EB4-2E4C-8C24-55E31C41E4A5}" type="pres">
      <dgm:prSet presAssocID="{60783CBC-4B9D-AF4A-8071-B6EBF6BF4ABE}" presName="spMid" presStyleCnt="0"/>
      <dgm:spPr/>
    </dgm:pt>
    <dgm:pt modelId="{577B34E8-6166-5942-8122-1E88085FF9E0}" type="pres">
      <dgm:prSet presAssocID="{964EA02A-982C-274D-B81D-2B955D120B10}" presName="chevronComposite1" presStyleCnt="0"/>
      <dgm:spPr/>
    </dgm:pt>
    <dgm:pt modelId="{027FEA1C-00C3-A844-9E27-A7B0F36323DF}" type="pres">
      <dgm:prSet presAssocID="{964EA02A-982C-274D-B81D-2B955D120B10}" presName="chevron1" presStyleLbl="sibTrans2D1" presStyleIdx="1" presStyleCnt="2"/>
      <dgm:spPr/>
    </dgm:pt>
    <dgm:pt modelId="{09E13582-41EA-6E46-A40F-BDBF503899E1}" type="pres">
      <dgm:prSet presAssocID="{964EA02A-982C-274D-B81D-2B955D120B10}" presName="spChevron1" presStyleCnt="0"/>
      <dgm:spPr/>
    </dgm:pt>
    <dgm:pt modelId="{1833D45B-49D7-E940-B4AC-8B6E7D94CEB9}" type="pres">
      <dgm:prSet presAssocID="{1DD6E4F7-E0F8-AC42-81A5-1AD761A61CB3}" presName="last" presStyleCnt="0"/>
      <dgm:spPr/>
    </dgm:pt>
    <dgm:pt modelId="{39FDEF5E-19C4-AE44-A22D-391599D815A6}" type="pres">
      <dgm:prSet presAssocID="{1DD6E4F7-E0F8-AC42-81A5-1AD761A61CB3}" presName="circleTx" presStyleLbl="node1" presStyleIdx="18" presStyleCnt="19"/>
      <dgm:spPr/>
      <dgm:t>
        <a:bodyPr/>
        <a:lstStyle/>
        <a:p>
          <a:endParaRPr lang="en-US"/>
        </a:p>
      </dgm:t>
    </dgm:pt>
    <dgm:pt modelId="{64FD09E3-B57F-A04C-8011-3D2A153A3996}" type="pres">
      <dgm:prSet presAssocID="{1DD6E4F7-E0F8-AC42-81A5-1AD761A61CB3}" presName="spN" presStyleCnt="0"/>
      <dgm:spPr/>
    </dgm:pt>
  </dgm:ptLst>
  <dgm:cxnLst>
    <dgm:cxn modelId="{9679CFBD-6FDF-8D46-9913-E8B823051DD0}" srcId="{1C5A91B5-5415-FE42-80A3-8910F9E038EC}" destId="{60B3975E-248D-E94A-B15C-426691D10EC0}" srcOrd="0" destOrd="0" parTransId="{5BE92FC7-FFE2-1F45-94E0-1D32E0F65131}" sibTransId="{C3BBFBE4-821B-0243-A807-1D702F44C220}"/>
    <dgm:cxn modelId="{8155AB0D-B28B-F042-80FB-9950339A2957}" type="presOf" srcId="{60783CBC-4B9D-AF4A-8071-B6EBF6BF4ABE}" destId="{1F682711-2207-D34B-B645-D57FBA39CE48}" srcOrd="0" destOrd="0" presId="urn:microsoft.com/office/officeart/2009/3/layout/RandomtoResultProcess"/>
    <dgm:cxn modelId="{F6986065-B729-A645-B2A6-571D62B65543}" type="presOf" srcId="{60B3975E-248D-E94A-B15C-426691D10EC0}" destId="{178843FF-4564-AC45-A0D2-F6BA548F8FCB}" srcOrd="0" destOrd="0" presId="urn:microsoft.com/office/officeart/2009/3/layout/RandomtoResultProcess"/>
    <dgm:cxn modelId="{D4F83460-E397-8C45-8C2B-53B1AB3D6EC4}" srcId="{1C5A91B5-5415-FE42-80A3-8910F9E038EC}" destId="{60783CBC-4B9D-AF4A-8071-B6EBF6BF4ABE}" srcOrd="1" destOrd="0" parTransId="{7AE0AE37-A9E4-D84C-98A8-53219A26EE5D}" sibTransId="{964EA02A-982C-274D-B81D-2B955D120B10}"/>
    <dgm:cxn modelId="{B51340BD-C138-5041-9FF5-0B47778D3F8E}" type="presOf" srcId="{1C5A91B5-5415-FE42-80A3-8910F9E038EC}" destId="{6EB12F1F-CE87-0A4A-9E37-0790058D06FD}" srcOrd="0" destOrd="0" presId="urn:microsoft.com/office/officeart/2009/3/layout/RandomtoResultProcess"/>
    <dgm:cxn modelId="{F4915E5D-514D-7644-9CDF-BF097C0BE719}" type="presOf" srcId="{1DD6E4F7-E0F8-AC42-81A5-1AD761A61CB3}" destId="{39FDEF5E-19C4-AE44-A22D-391599D815A6}" srcOrd="0" destOrd="0" presId="urn:microsoft.com/office/officeart/2009/3/layout/RandomtoResultProcess"/>
    <dgm:cxn modelId="{E48254B5-B192-0A4F-9AE8-C0991227B4C1}" srcId="{1C5A91B5-5415-FE42-80A3-8910F9E038EC}" destId="{1DD6E4F7-E0F8-AC42-81A5-1AD761A61CB3}" srcOrd="2" destOrd="0" parTransId="{BF2821EB-473E-DA43-A92F-9166884193E5}" sibTransId="{B442A448-BB4F-BB45-BFA0-C3633CC180AA}"/>
    <dgm:cxn modelId="{5F6250DC-1533-A747-8919-F7347B8A2A66}" type="presParOf" srcId="{6EB12F1F-CE87-0A4A-9E37-0790058D06FD}" destId="{02E40C51-2E47-EA45-B2BD-4FC632285D43}" srcOrd="0" destOrd="0" presId="urn:microsoft.com/office/officeart/2009/3/layout/RandomtoResultProcess"/>
    <dgm:cxn modelId="{F76285E3-F17C-F14C-999D-E9B2AD7AFE6F}" type="presParOf" srcId="{02E40C51-2E47-EA45-B2BD-4FC632285D43}" destId="{178843FF-4564-AC45-A0D2-F6BA548F8FCB}" srcOrd="0" destOrd="0" presId="urn:microsoft.com/office/officeart/2009/3/layout/RandomtoResultProcess"/>
    <dgm:cxn modelId="{7FC83B2C-8C4E-0641-A3D0-C41502AC5149}" type="presParOf" srcId="{02E40C51-2E47-EA45-B2BD-4FC632285D43}" destId="{4701961E-F4E4-B942-A113-A8838FFD5431}" srcOrd="1" destOrd="0" presId="urn:microsoft.com/office/officeart/2009/3/layout/RandomtoResultProcess"/>
    <dgm:cxn modelId="{E35882B7-A97C-044B-B687-6495B4986A9D}" type="presParOf" srcId="{02E40C51-2E47-EA45-B2BD-4FC632285D43}" destId="{3055496D-1854-E64B-A64D-C91E0F74AC5B}" srcOrd="2" destOrd="0" presId="urn:microsoft.com/office/officeart/2009/3/layout/RandomtoResultProcess"/>
    <dgm:cxn modelId="{20670B92-521F-F74E-B621-37E3039F1F11}" type="presParOf" srcId="{02E40C51-2E47-EA45-B2BD-4FC632285D43}" destId="{050F5166-C848-EA48-B0A8-8053BFD7F844}" srcOrd="3" destOrd="0" presId="urn:microsoft.com/office/officeart/2009/3/layout/RandomtoResultProcess"/>
    <dgm:cxn modelId="{A6D4F8D9-A035-924C-9D24-D5AE027C64C4}" type="presParOf" srcId="{02E40C51-2E47-EA45-B2BD-4FC632285D43}" destId="{3935DE48-3BBE-7D46-81B7-86DE8156B151}" srcOrd="4" destOrd="0" presId="urn:microsoft.com/office/officeart/2009/3/layout/RandomtoResultProcess"/>
    <dgm:cxn modelId="{4324B3CB-7084-0745-8C3B-208614E4C9B0}" type="presParOf" srcId="{02E40C51-2E47-EA45-B2BD-4FC632285D43}" destId="{7A9BF99B-0391-CB41-888D-B02BE079546F}" srcOrd="5" destOrd="0" presId="urn:microsoft.com/office/officeart/2009/3/layout/RandomtoResultProcess"/>
    <dgm:cxn modelId="{7E08DE01-AA07-9343-9C8D-7BB02316078F}" type="presParOf" srcId="{02E40C51-2E47-EA45-B2BD-4FC632285D43}" destId="{7007B8CE-9BCC-1F40-A65E-2971DABFCED7}" srcOrd="6" destOrd="0" presId="urn:microsoft.com/office/officeart/2009/3/layout/RandomtoResultProcess"/>
    <dgm:cxn modelId="{8674EF56-4E4C-4840-8DFA-4A7CFD4A7EDD}" type="presParOf" srcId="{02E40C51-2E47-EA45-B2BD-4FC632285D43}" destId="{92566C97-8264-0440-B149-E4FBBDE015F5}" srcOrd="7" destOrd="0" presId="urn:microsoft.com/office/officeart/2009/3/layout/RandomtoResultProcess"/>
    <dgm:cxn modelId="{55DBED57-D8A8-7547-BB1D-4303D8A29824}" type="presParOf" srcId="{02E40C51-2E47-EA45-B2BD-4FC632285D43}" destId="{FC5462F1-7CE5-1A41-99CD-63D754211AD5}" srcOrd="8" destOrd="0" presId="urn:microsoft.com/office/officeart/2009/3/layout/RandomtoResultProcess"/>
    <dgm:cxn modelId="{82CEA7FE-D2B9-494A-89E8-31B41FC8DB2F}" type="presParOf" srcId="{02E40C51-2E47-EA45-B2BD-4FC632285D43}" destId="{7AC5161B-8344-B140-9475-D4A7A3B95143}" srcOrd="9" destOrd="0" presId="urn:microsoft.com/office/officeart/2009/3/layout/RandomtoResultProcess"/>
    <dgm:cxn modelId="{5F87668C-84B4-AA40-92A0-C95A05270972}" type="presParOf" srcId="{02E40C51-2E47-EA45-B2BD-4FC632285D43}" destId="{5C7B73FF-880C-DE48-BD92-30AA9B3B0FD7}" srcOrd="10" destOrd="0" presId="urn:microsoft.com/office/officeart/2009/3/layout/RandomtoResultProcess"/>
    <dgm:cxn modelId="{504CC6FD-022B-2549-91C9-4AF2329D0942}" type="presParOf" srcId="{02E40C51-2E47-EA45-B2BD-4FC632285D43}" destId="{3D78A50D-8513-E446-904C-573F0C9CE2F5}" srcOrd="11" destOrd="0" presId="urn:microsoft.com/office/officeart/2009/3/layout/RandomtoResultProcess"/>
    <dgm:cxn modelId="{19A9EBA0-F14A-3E46-BF37-629F6506E4CD}" type="presParOf" srcId="{02E40C51-2E47-EA45-B2BD-4FC632285D43}" destId="{F1EBBC38-1322-2440-9A42-B737EE8EB73C}" srcOrd="12" destOrd="0" presId="urn:microsoft.com/office/officeart/2009/3/layout/RandomtoResultProcess"/>
    <dgm:cxn modelId="{9B688E68-B473-E34D-A418-753FA972CB3C}" type="presParOf" srcId="{02E40C51-2E47-EA45-B2BD-4FC632285D43}" destId="{D820F8CD-5BA9-4E46-9592-BCA49DD07487}" srcOrd="13" destOrd="0" presId="urn:microsoft.com/office/officeart/2009/3/layout/RandomtoResultProcess"/>
    <dgm:cxn modelId="{75B221B3-5FE5-D148-B9E4-1B54164D7DF6}" type="presParOf" srcId="{02E40C51-2E47-EA45-B2BD-4FC632285D43}" destId="{49A7C0C8-94D4-1B4A-A20F-822D5531AC65}" srcOrd="14" destOrd="0" presId="urn:microsoft.com/office/officeart/2009/3/layout/RandomtoResultProcess"/>
    <dgm:cxn modelId="{3D22CBA1-27B4-ED40-80ED-F4FB9A82A1CC}" type="presParOf" srcId="{02E40C51-2E47-EA45-B2BD-4FC632285D43}" destId="{6D9574E1-95F0-3F47-9DAC-12AEBB36B936}" srcOrd="15" destOrd="0" presId="urn:microsoft.com/office/officeart/2009/3/layout/RandomtoResultProcess"/>
    <dgm:cxn modelId="{A4379C14-5AFA-1E4D-9A32-EC7825997942}" type="presParOf" srcId="{02E40C51-2E47-EA45-B2BD-4FC632285D43}" destId="{E7AC1AEC-9421-4F40-AF66-5F90A75D05FE}" srcOrd="16" destOrd="0" presId="urn:microsoft.com/office/officeart/2009/3/layout/RandomtoResultProcess"/>
    <dgm:cxn modelId="{4A9903F3-8C2B-4E4E-8F7E-F276DB29C4F3}" type="presParOf" srcId="{02E40C51-2E47-EA45-B2BD-4FC632285D43}" destId="{F63ED303-2C78-0944-AA15-47D55CB9D410}" srcOrd="17" destOrd="0" presId="urn:microsoft.com/office/officeart/2009/3/layout/RandomtoResultProcess"/>
    <dgm:cxn modelId="{3D276BB9-8DFD-3D41-8350-49B0C8B82E3C}" type="presParOf" srcId="{02E40C51-2E47-EA45-B2BD-4FC632285D43}" destId="{F5FF8DFC-1434-1647-8A29-61315AD37FAE}" srcOrd="18" destOrd="0" presId="urn:microsoft.com/office/officeart/2009/3/layout/RandomtoResultProcess"/>
    <dgm:cxn modelId="{D007438D-429B-3A47-98E1-B111AE48B73C}" type="presParOf" srcId="{6EB12F1F-CE87-0A4A-9E37-0790058D06FD}" destId="{D78C858C-9034-D44C-81FE-6703DCDC41DB}" srcOrd="1" destOrd="0" presId="urn:microsoft.com/office/officeart/2009/3/layout/RandomtoResultProcess"/>
    <dgm:cxn modelId="{4B423E1F-2E4F-444E-82FB-4FF6DB58B1E2}" type="presParOf" srcId="{D78C858C-9034-D44C-81FE-6703DCDC41DB}" destId="{5C1FE277-184A-0F45-9BB3-266E423A2262}" srcOrd="0" destOrd="0" presId="urn:microsoft.com/office/officeart/2009/3/layout/RandomtoResultProcess"/>
    <dgm:cxn modelId="{42C378CA-D603-6347-A3CD-5C9505DD64C1}" type="presParOf" srcId="{D78C858C-9034-D44C-81FE-6703DCDC41DB}" destId="{D3527288-3A62-864A-98CA-2A781FA614CF}" srcOrd="1" destOrd="0" presId="urn:microsoft.com/office/officeart/2009/3/layout/RandomtoResultProcess"/>
    <dgm:cxn modelId="{AD3FE939-E0B4-5C4A-855A-5A8B0FE21465}" type="presParOf" srcId="{6EB12F1F-CE87-0A4A-9E37-0790058D06FD}" destId="{DC4C74A6-E061-C446-8CB5-5800B99283A7}" srcOrd="2" destOrd="0" presId="urn:microsoft.com/office/officeart/2009/3/layout/RandomtoResultProcess"/>
    <dgm:cxn modelId="{17779117-3213-5A48-B7E1-81E43B20AD74}" type="presParOf" srcId="{DC4C74A6-E061-C446-8CB5-5800B99283A7}" destId="{1F682711-2207-D34B-B645-D57FBA39CE48}" srcOrd="0" destOrd="0" presId="urn:microsoft.com/office/officeart/2009/3/layout/RandomtoResultProcess"/>
    <dgm:cxn modelId="{BF555D5E-3F2B-A545-9343-8209090AE88D}" type="presParOf" srcId="{DC4C74A6-E061-C446-8CB5-5800B99283A7}" destId="{3345E3B3-7EB4-2E4C-8C24-55E31C41E4A5}" srcOrd="1" destOrd="0" presId="urn:microsoft.com/office/officeart/2009/3/layout/RandomtoResultProcess"/>
    <dgm:cxn modelId="{9A13AB9D-2633-134C-8FEA-BABC6DB98BD5}" type="presParOf" srcId="{6EB12F1F-CE87-0A4A-9E37-0790058D06FD}" destId="{577B34E8-6166-5942-8122-1E88085FF9E0}" srcOrd="3" destOrd="0" presId="urn:microsoft.com/office/officeart/2009/3/layout/RandomtoResultProcess"/>
    <dgm:cxn modelId="{2D866526-1C28-1F4E-A7FC-55101B0411C7}" type="presParOf" srcId="{577B34E8-6166-5942-8122-1E88085FF9E0}" destId="{027FEA1C-00C3-A844-9E27-A7B0F36323DF}" srcOrd="0" destOrd="0" presId="urn:microsoft.com/office/officeart/2009/3/layout/RandomtoResultProcess"/>
    <dgm:cxn modelId="{0C37A0F8-6441-B64C-B85F-C572A9559839}" type="presParOf" srcId="{577B34E8-6166-5942-8122-1E88085FF9E0}" destId="{09E13582-41EA-6E46-A40F-BDBF503899E1}" srcOrd="1" destOrd="0" presId="urn:microsoft.com/office/officeart/2009/3/layout/RandomtoResultProcess"/>
    <dgm:cxn modelId="{C8EC228A-9249-9541-B898-8F3408EE0A3C}" type="presParOf" srcId="{6EB12F1F-CE87-0A4A-9E37-0790058D06FD}" destId="{1833D45B-49D7-E940-B4AC-8B6E7D94CEB9}" srcOrd="4" destOrd="0" presId="urn:microsoft.com/office/officeart/2009/3/layout/RandomtoResultProcess"/>
    <dgm:cxn modelId="{F56A1CC5-0EDC-3D4E-8FDD-CD82EEF0A148}" type="presParOf" srcId="{1833D45B-49D7-E940-B4AC-8B6E7D94CEB9}" destId="{39FDEF5E-19C4-AE44-A22D-391599D815A6}" srcOrd="0" destOrd="0" presId="urn:microsoft.com/office/officeart/2009/3/layout/RandomtoResultProcess"/>
    <dgm:cxn modelId="{C3057BC5-F08A-CC4C-B3E8-2395CC641C19}" type="presParOf" srcId="{1833D45B-49D7-E940-B4AC-8B6E7D94CEB9}" destId="{64FD09E3-B57F-A04C-8011-3D2A153A3996}"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843FF-4564-AC45-A0D2-F6BA548F8FCB}">
      <dsp:nvSpPr>
        <dsp:cNvPr id="0" name=""/>
        <dsp:cNvSpPr/>
      </dsp:nvSpPr>
      <dsp:spPr>
        <a:xfrm>
          <a:off x="3781" y="1669056"/>
          <a:ext cx="2536769" cy="93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Teaching &amp; </a:t>
          </a:r>
        </a:p>
        <a:p>
          <a:pPr lvl="0" algn="ctr" defTabSz="755650">
            <a:lnSpc>
              <a:spcPct val="90000"/>
            </a:lnSpc>
            <a:spcBef>
              <a:spcPct val="0"/>
            </a:spcBef>
            <a:spcAft>
              <a:spcPct val="35000"/>
            </a:spcAft>
          </a:pPr>
          <a:r>
            <a:rPr lang="en-US" sz="1700" kern="1200" dirty="0" smtClean="0"/>
            <a:t>Conversing</a:t>
          </a:r>
          <a:endParaRPr lang="en-US" sz="1700" kern="1200" dirty="0"/>
        </a:p>
      </dsp:txBody>
      <dsp:txXfrm>
        <a:off x="3781" y="1669056"/>
        <a:ext cx="2536769" cy="935796"/>
      </dsp:txXfrm>
    </dsp:sp>
    <dsp:sp modelId="{4701961E-F4E4-B942-A113-A8838FFD5431}">
      <dsp:nvSpPr>
        <dsp:cNvPr id="0" name=""/>
        <dsp:cNvSpPr/>
      </dsp:nvSpPr>
      <dsp:spPr>
        <a:xfrm>
          <a:off x="332588" y="1640107"/>
          <a:ext cx="149139" cy="14913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55496D-1854-E64B-A64D-C91E0F74AC5B}">
      <dsp:nvSpPr>
        <dsp:cNvPr id="0" name=""/>
        <dsp:cNvSpPr/>
      </dsp:nvSpPr>
      <dsp:spPr>
        <a:xfrm>
          <a:off x="436985" y="1431312"/>
          <a:ext cx="149139" cy="14913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0F5166-C848-EA48-B0A8-8053BFD7F844}">
      <dsp:nvSpPr>
        <dsp:cNvPr id="0" name=""/>
        <dsp:cNvSpPr/>
      </dsp:nvSpPr>
      <dsp:spPr>
        <a:xfrm>
          <a:off x="687540" y="1473071"/>
          <a:ext cx="234361" cy="234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35DE48-3BBE-7D46-81B7-86DE8156B151}">
      <dsp:nvSpPr>
        <dsp:cNvPr id="0" name=""/>
        <dsp:cNvSpPr/>
      </dsp:nvSpPr>
      <dsp:spPr>
        <a:xfrm>
          <a:off x="896335" y="1243397"/>
          <a:ext cx="149139" cy="14913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9BF99B-0391-CB41-888D-B02BE079546F}">
      <dsp:nvSpPr>
        <dsp:cNvPr id="0" name=""/>
        <dsp:cNvSpPr/>
      </dsp:nvSpPr>
      <dsp:spPr>
        <a:xfrm>
          <a:off x="1167768" y="1159879"/>
          <a:ext cx="149139" cy="14913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07B8CE-9BCC-1F40-A65E-2971DABFCED7}">
      <dsp:nvSpPr>
        <dsp:cNvPr id="0" name=""/>
        <dsp:cNvSpPr/>
      </dsp:nvSpPr>
      <dsp:spPr>
        <a:xfrm>
          <a:off x="1501840" y="1306035"/>
          <a:ext cx="149139" cy="14913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566C97-8264-0440-B149-E4FBBDE015F5}">
      <dsp:nvSpPr>
        <dsp:cNvPr id="0" name=""/>
        <dsp:cNvSpPr/>
      </dsp:nvSpPr>
      <dsp:spPr>
        <a:xfrm>
          <a:off x="1710635" y="1410433"/>
          <a:ext cx="234361" cy="234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5462F1-7CE5-1A41-99CD-63D754211AD5}">
      <dsp:nvSpPr>
        <dsp:cNvPr id="0" name=""/>
        <dsp:cNvSpPr/>
      </dsp:nvSpPr>
      <dsp:spPr>
        <a:xfrm>
          <a:off x="2002948" y="1640107"/>
          <a:ext cx="149139" cy="14913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C5161B-8344-B140-9475-D4A7A3B95143}">
      <dsp:nvSpPr>
        <dsp:cNvPr id="0" name=""/>
        <dsp:cNvSpPr/>
      </dsp:nvSpPr>
      <dsp:spPr>
        <a:xfrm>
          <a:off x="2128225" y="1869782"/>
          <a:ext cx="149139" cy="14913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7B73FF-880C-DE48-BD92-30AA9B3B0FD7}">
      <dsp:nvSpPr>
        <dsp:cNvPr id="0" name=""/>
        <dsp:cNvSpPr/>
      </dsp:nvSpPr>
      <dsp:spPr>
        <a:xfrm>
          <a:off x="1042491" y="1431312"/>
          <a:ext cx="383501" cy="38350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78A50D-8513-E446-904C-573F0C9CE2F5}">
      <dsp:nvSpPr>
        <dsp:cNvPr id="0" name=""/>
        <dsp:cNvSpPr/>
      </dsp:nvSpPr>
      <dsp:spPr>
        <a:xfrm>
          <a:off x="228190" y="2224734"/>
          <a:ext cx="149139" cy="14913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EBBC38-1322-2440-9A42-B737EE8EB73C}">
      <dsp:nvSpPr>
        <dsp:cNvPr id="0" name=""/>
        <dsp:cNvSpPr/>
      </dsp:nvSpPr>
      <dsp:spPr>
        <a:xfrm>
          <a:off x="353467" y="2412649"/>
          <a:ext cx="234361" cy="234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20F8CD-5BA9-4E46-9592-BCA49DD07487}">
      <dsp:nvSpPr>
        <dsp:cNvPr id="0" name=""/>
        <dsp:cNvSpPr/>
      </dsp:nvSpPr>
      <dsp:spPr>
        <a:xfrm>
          <a:off x="666660" y="2579685"/>
          <a:ext cx="340889" cy="34088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A7C0C8-94D4-1B4A-A20F-822D5531AC65}">
      <dsp:nvSpPr>
        <dsp:cNvPr id="0" name=""/>
        <dsp:cNvSpPr/>
      </dsp:nvSpPr>
      <dsp:spPr>
        <a:xfrm>
          <a:off x="1105130" y="2851119"/>
          <a:ext cx="149139" cy="14913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9574E1-95F0-3F47-9DAC-12AEBB36B936}">
      <dsp:nvSpPr>
        <dsp:cNvPr id="0" name=""/>
        <dsp:cNvSpPr/>
      </dsp:nvSpPr>
      <dsp:spPr>
        <a:xfrm>
          <a:off x="1188648" y="2579685"/>
          <a:ext cx="234361" cy="234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AC1AEC-9421-4F40-AF66-5F90A75D05FE}">
      <dsp:nvSpPr>
        <dsp:cNvPr id="0" name=""/>
        <dsp:cNvSpPr/>
      </dsp:nvSpPr>
      <dsp:spPr>
        <a:xfrm>
          <a:off x="1397443" y="2871998"/>
          <a:ext cx="149139" cy="14913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3ED303-2C78-0944-AA15-47D55CB9D410}">
      <dsp:nvSpPr>
        <dsp:cNvPr id="0" name=""/>
        <dsp:cNvSpPr/>
      </dsp:nvSpPr>
      <dsp:spPr>
        <a:xfrm>
          <a:off x="1585358" y="2537926"/>
          <a:ext cx="340889" cy="34088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FF8DFC-1434-1647-8A29-61315AD37FAE}">
      <dsp:nvSpPr>
        <dsp:cNvPr id="0" name=""/>
        <dsp:cNvSpPr/>
      </dsp:nvSpPr>
      <dsp:spPr>
        <a:xfrm>
          <a:off x="2044707" y="2454408"/>
          <a:ext cx="234361" cy="234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1FE277-184A-0F45-9BB3-266E423A2262}">
      <dsp:nvSpPr>
        <dsp:cNvPr id="0" name=""/>
        <dsp:cNvSpPr/>
      </dsp:nvSpPr>
      <dsp:spPr>
        <a:xfrm>
          <a:off x="2540550" y="1472724"/>
          <a:ext cx="688287" cy="1314015"/>
        </a:xfrm>
        <a:prstGeom prst="chevron">
          <a:avLst>
            <a:gd name="adj" fmla="val 6231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682711-2207-D34B-B645-D57FBA39CE48}">
      <dsp:nvSpPr>
        <dsp:cNvPr id="0" name=""/>
        <dsp:cNvSpPr/>
      </dsp:nvSpPr>
      <dsp:spPr>
        <a:xfrm>
          <a:off x="3306045" y="1314300"/>
          <a:ext cx="1877146" cy="3055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1. Critical friends group</a:t>
          </a:r>
        </a:p>
        <a:p>
          <a:pPr lvl="0" algn="ctr" defTabSz="755650">
            <a:lnSpc>
              <a:spcPct val="90000"/>
            </a:lnSpc>
            <a:spcBef>
              <a:spcPct val="0"/>
            </a:spcBef>
            <a:spcAft>
              <a:spcPct val="35000"/>
            </a:spcAft>
          </a:pPr>
          <a:r>
            <a:rPr lang="en-US" sz="1700" kern="1200" dirty="0" smtClean="0"/>
            <a:t>2. Brownbag lunches</a:t>
          </a:r>
        </a:p>
        <a:p>
          <a:pPr lvl="0" algn="ctr" defTabSz="755650">
            <a:lnSpc>
              <a:spcPct val="90000"/>
            </a:lnSpc>
            <a:spcBef>
              <a:spcPct val="0"/>
            </a:spcBef>
            <a:spcAft>
              <a:spcPct val="35000"/>
            </a:spcAft>
          </a:pPr>
          <a:r>
            <a:rPr lang="en-US" sz="1700" kern="1200" dirty="0" smtClean="0"/>
            <a:t>3. Committee work</a:t>
          </a:r>
        </a:p>
        <a:p>
          <a:pPr lvl="0" algn="ctr" defTabSz="755650">
            <a:lnSpc>
              <a:spcPct val="90000"/>
            </a:lnSpc>
            <a:spcBef>
              <a:spcPct val="0"/>
            </a:spcBef>
            <a:spcAft>
              <a:spcPct val="35000"/>
            </a:spcAft>
          </a:pPr>
          <a:r>
            <a:rPr lang="en-US" sz="1700" kern="1200" dirty="0" smtClean="0"/>
            <a:t>4. Pilot program</a:t>
          </a:r>
        </a:p>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a:p>
      </dsp:txBody>
      <dsp:txXfrm>
        <a:off x="3306045" y="1314300"/>
        <a:ext cx="1877146" cy="3055516"/>
      </dsp:txXfrm>
    </dsp:sp>
    <dsp:sp modelId="{027FEA1C-00C3-A844-9E27-A7B0F36323DF}">
      <dsp:nvSpPr>
        <dsp:cNvPr id="0" name=""/>
        <dsp:cNvSpPr/>
      </dsp:nvSpPr>
      <dsp:spPr>
        <a:xfrm>
          <a:off x="5105984" y="1472724"/>
          <a:ext cx="688287" cy="1314015"/>
        </a:xfrm>
        <a:prstGeom prst="chevron">
          <a:avLst>
            <a:gd name="adj" fmla="val 6231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FDEF5E-19C4-AE44-A22D-391599D815A6}">
      <dsp:nvSpPr>
        <dsp:cNvPr id="0" name=""/>
        <dsp:cNvSpPr/>
      </dsp:nvSpPr>
      <dsp:spPr>
        <a:xfrm>
          <a:off x="5869357" y="1364131"/>
          <a:ext cx="1595574" cy="1595574"/>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Teaching Portfolio</a:t>
          </a:r>
          <a:endParaRPr lang="en-US" sz="1700" kern="1200" dirty="0"/>
        </a:p>
      </dsp:txBody>
      <dsp:txXfrm>
        <a:off x="6103023" y="1597797"/>
        <a:ext cx="1128242" cy="1128242"/>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58DE596-6282-254A-8556-818A31A26A68}" type="datetimeFigureOut">
              <a:rPr lang="en-US" smtClean="0"/>
              <a:t>4/5/2013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6D96B8D-E16C-FF41-B8B8-9843D7ED9050}" type="slidenum">
              <a:rPr lang="en-US" smtClean="0"/>
              <a:t>‹#›</a:t>
            </a:fld>
            <a:endParaRPr lang="en-US"/>
          </a:p>
        </p:txBody>
      </p:sp>
    </p:spTree>
    <p:extLst>
      <p:ext uri="{BB962C8B-B14F-4D97-AF65-F5344CB8AC3E}">
        <p14:creationId xmlns:p14="http://schemas.microsoft.com/office/powerpoint/2010/main" val="2680300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F293999-9B6A-1643-B787-3779D310BD32}" type="datetimeFigureOut">
              <a:rPr lang="en-US" smtClean="0"/>
              <a:t>4/5/2013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E4A3DE6-3667-5449-9B31-F419DE3727BF}" type="slidenum">
              <a:rPr lang="en-US" smtClean="0"/>
              <a:t>‹#›</a:t>
            </a:fld>
            <a:endParaRPr lang="en-US"/>
          </a:p>
        </p:txBody>
      </p:sp>
    </p:spTree>
    <p:extLst>
      <p:ext uri="{BB962C8B-B14F-4D97-AF65-F5344CB8AC3E}">
        <p14:creationId xmlns:p14="http://schemas.microsoft.com/office/powerpoint/2010/main" val="24310684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B6593-0775-AE45-B12B-DBF99A27A808}" type="slidenum">
              <a:rPr lang="en-US"/>
              <a:pPr/>
              <a:t>2</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smtClean="0"/>
              <a:t>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A3DE6-3667-5449-9B31-F419DE3727BF}" type="slidenum">
              <a:rPr lang="en-US" smtClean="0"/>
              <a:t>10</a:t>
            </a:fld>
            <a:endParaRPr lang="en-US"/>
          </a:p>
        </p:txBody>
      </p:sp>
    </p:spTree>
    <p:extLst>
      <p:ext uri="{BB962C8B-B14F-4D97-AF65-F5344CB8AC3E}">
        <p14:creationId xmlns:p14="http://schemas.microsoft.com/office/powerpoint/2010/main" val="39825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76F4AC-E970-9544-B041-C21BC7A194CB}" type="datetimeFigureOut">
              <a:rPr lang="en-US" smtClean="0"/>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F167C-F6B6-BC47-8B64-CA80382BDB45}"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6F4AC-E970-9544-B041-C21BC7A194CB}" type="datetimeFigureOut">
              <a:rPr lang="en-US" smtClean="0"/>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F167C-F6B6-BC47-8B64-CA80382BDB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6F4AC-E970-9544-B041-C21BC7A194CB}" type="datetimeFigureOut">
              <a:rPr lang="en-US" smtClean="0"/>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F167C-F6B6-BC47-8B64-CA80382BDB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6F4AC-E970-9544-B041-C21BC7A194CB}" type="datetimeFigureOut">
              <a:rPr lang="en-US" smtClean="0"/>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F167C-F6B6-BC47-8B64-CA80382BDB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6F4AC-E970-9544-B041-C21BC7A194CB}" type="datetimeFigureOut">
              <a:rPr lang="en-US" smtClean="0"/>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F167C-F6B6-BC47-8B64-CA80382BDB45}"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76F4AC-E970-9544-B041-C21BC7A194CB}" type="datetimeFigureOut">
              <a:rPr lang="en-US" smtClean="0"/>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F167C-F6B6-BC47-8B64-CA80382BDB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76F4AC-E970-9544-B041-C21BC7A194CB}" type="datetimeFigureOut">
              <a:rPr lang="en-US" smtClean="0"/>
              <a:t>4/5/2013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F167C-F6B6-BC47-8B64-CA80382BDB45}"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76F4AC-E970-9544-B041-C21BC7A194CB}" type="datetimeFigureOut">
              <a:rPr lang="en-US" smtClean="0"/>
              <a:t>4/5/2013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F167C-F6B6-BC47-8B64-CA80382BDB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6F4AC-E970-9544-B041-C21BC7A194CB}" type="datetimeFigureOut">
              <a:rPr lang="en-US" smtClean="0"/>
              <a:t>4/5/2013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F167C-F6B6-BC47-8B64-CA80382BDB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6F4AC-E970-9544-B041-C21BC7A194CB}" type="datetimeFigureOut">
              <a:rPr lang="en-US" smtClean="0"/>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F167C-F6B6-BC47-8B64-CA80382BDB45}"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6F4AC-E970-9544-B041-C21BC7A194CB}" type="datetimeFigureOut">
              <a:rPr lang="en-US" smtClean="0"/>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F167C-F6B6-BC47-8B64-CA80382BDB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776F4AC-E970-9544-B041-C21BC7A194CB}" type="datetimeFigureOut">
              <a:rPr lang="en-US" smtClean="0"/>
              <a:t>4/5/2013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C9F167C-F6B6-BC47-8B64-CA80382BDB45}"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askstream.com/"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50" y="1441450"/>
            <a:ext cx="6781800" cy="1600200"/>
          </a:xfrm>
        </p:spPr>
        <p:txBody>
          <a:bodyPr>
            <a:normAutofit fontScale="90000"/>
          </a:bodyPr>
          <a:lstStyle/>
          <a:p>
            <a:r>
              <a:rPr lang="en-US" dirty="0"/>
              <a:t>Showcase Your Teaching: </a:t>
            </a:r>
            <a:r>
              <a:rPr lang="en-US" dirty="0">
                <a:solidFill>
                  <a:srgbClr val="FF0000"/>
                </a:solidFill>
              </a:rPr>
              <a:t>Beyond</a:t>
            </a:r>
            <a:r>
              <a:rPr lang="en-US" dirty="0"/>
              <a:t> Student Evaluations</a:t>
            </a:r>
          </a:p>
        </p:txBody>
      </p:sp>
      <p:sp>
        <p:nvSpPr>
          <p:cNvPr id="3" name="Content Placeholder 2"/>
          <p:cNvSpPr>
            <a:spLocks noGrp="1"/>
          </p:cNvSpPr>
          <p:nvPr>
            <p:ph idx="1"/>
          </p:nvPr>
        </p:nvSpPr>
        <p:spPr>
          <a:xfrm>
            <a:off x="762000" y="2241550"/>
            <a:ext cx="7543800" cy="3886200"/>
          </a:xfrm>
        </p:spPr>
        <p:txBody>
          <a:bodyPr/>
          <a:lstStyle/>
          <a:p>
            <a:pPr marL="0" indent="0">
              <a:buNone/>
            </a:pPr>
            <a:endParaRPr lang="en-US" dirty="0"/>
          </a:p>
          <a:p>
            <a:pPr marL="0" indent="0" algn="ctr">
              <a:buNone/>
            </a:pPr>
            <a:r>
              <a:rPr lang="en-US" sz="1600" dirty="0"/>
              <a:t>Annette Caldwell Simmons School of Education and Human Development</a:t>
            </a:r>
          </a:p>
          <a:p>
            <a:pPr algn="ctr"/>
            <a:r>
              <a:rPr lang="en-US" sz="1600" dirty="0"/>
              <a:t>Department of Teaching &amp; Learning </a:t>
            </a:r>
          </a:p>
          <a:p>
            <a:pPr algn="ctr"/>
            <a:r>
              <a:rPr lang="en-US" sz="1600" dirty="0"/>
              <a:t>Department of Education Policy &amp; Leadership</a:t>
            </a:r>
            <a:r>
              <a:rPr lang="en-US" sz="1600" b="1" dirty="0"/>
              <a:t> </a:t>
            </a:r>
            <a:endParaRPr lang="en-US" sz="1600" b="1" dirty="0" smtClean="0"/>
          </a:p>
          <a:p>
            <a:pPr marL="0" indent="0" algn="ctr">
              <a:buNone/>
            </a:pPr>
            <a:endParaRPr lang="en-US" sz="1600" b="1" dirty="0" smtClean="0"/>
          </a:p>
          <a:p>
            <a:pPr marL="0" indent="0" algn="ctr">
              <a:buNone/>
            </a:pPr>
            <a:r>
              <a:rPr lang="en-US" sz="1600" b="1" dirty="0" smtClean="0"/>
              <a:t>NFTE April 2013</a:t>
            </a:r>
          </a:p>
          <a:p>
            <a:pPr marL="0" indent="0" algn="ctr">
              <a:buNone/>
            </a:pPr>
            <a:r>
              <a:rPr lang="en-US" sz="1600" b="1" dirty="0" smtClean="0"/>
              <a:t>Gail </a:t>
            </a:r>
            <a:r>
              <a:rPr lang="en-US" sz="1600" b="1" dirty="0" err="1" smtClean="0"/>
              <a:t>Hartin</a:t>
            </a:r>
            <a:r>
              <a:rPr lang="en-US" sz="1600" b="1" dirty="0" smtClean="0"/>
              <a:t> &amp; Paige Ware</a:t>
            </a:r>
            <a:endParaRPr lang="en-US" sz="1600" dirty="0"/>
          </a:p>
          <a:p>
            <a:pPr marL="0" indent="0">
              <a:buNone/>
            </a:pPr>
            <a:endParaRPr lang="en-US" dirty="0"/>
          </a:p>
        </p:txBody>
      </p:sp>
    </p:spTree>
    <p:extLst>
      <p:ext uri="{BB962C8B-B14F-4D97-AF65-F5344CB8AC3E}">
        <p14:creationId xmlns:p14="http://schemas.microsoft.com/office/powerpoint/2010/main" val="2530070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eedsgots.tiff"/>
          <p:cNvPicPr>
            <a:picLocks noGrp="1" noChangeAspect="1"/>
          </p:cNvPicPr>
          <p:nvPr>
            <p:ph idx="1"/>
          </p:nvPr>
        </p:nvPicPr>
        <p:blipFill>
          <a:blip r:embed="rId3">
            <a:extLst>
              <a:ext uri="{28A0092B-C50C-407E-A947-70E740481C1C}">
                <a14:useLocalDpi xmlns:a14="http://schemas.microsoft.com/office/drawing/2010/main" val="0"/>
              </a:ext>
            </a:extLst>
          </a:blip>
          <a:srcRect l="-72880" r="-72880"/>
          <a:stretch>
            <a:fillRect/>
          </a:stretch>
        </p:blipFill>
        <p:spPr/>
      </p:pic>
    </p:spTree>
    <p:extLst>
      <p:ext uri="{BB962C8B-B14F-4D97-AF65-F5344CB8AC3E}">
        <p14:creationId xmlns:p14="http://schemas.microsoft.com/office/powerpoint/2010/main" val="2437466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900" dirty="0"/>
              <a:t>http://</a:t>
            </a:r>
            <a:r>
              <a:rPr lang="de-DE" sz="900" dirty="0" err="1"/>
              <a:t>images.google.com</a:t>
            </a:r>
            <a:r>
              <a:rPr lang="de-DE" sz="900" dirty="0"/>
              <a:t>/</a:t>
            </a:r>
            <a:r>
              <a:rPr lang="de-DE" sz="900" dirty="0" err="1"/>
              <a:t>search?hl</a:t>
            </a:r>
            <a:r>
              <a:rPr lang="de-DE" sz="900" dirty="0"/>
              <a:t>=</a:t>
            </a:r>
            <a:r>
              <a:rPr lang="de-DE" sz="900" dirty="0" err="1"/>
              <a:t>en&amp;site</a:t>
            </a:r>
            <a:r>
              <a:rPr lang="de-DE" sz="900" dirty="0"/>
              <a:t>=&amp;</a:t>
            </a:r>
            <a:r>
              <a:rPr lang="de-DE" sz="900" dirty="0" err="1"/>
              <a:t>tbm</a:t>
            </a:r>
            <a:r>
              <a:rPr lang="de-DE" sz="900" dirty="0"/>
              <a:t>=</a:t>
            </a:r>
            <a:r>
              <a:rPr lang="de-DE" sz="900" dirty="0" err="1"/>
              <a:t>isch&amp;source</a:t>
            </a:r>
            <a:r>
              <a:rPr lang="de-DE" sz="900" dirty="0"/>
              <a:t>=</a:t>
            </a:r>
            <a:r>
              <a:rPr lang="de-DE" sz="900" dirty="0" err="1"/>
              <a:t>hp&amp;biw</a:t>
            </a:r>
            <a:r>
              <a:rPr lang="de-DE" sz="900" dirty="0"/>
              <a:t>=1234&amp;bih=656&amp;q=</a:t>
            </a:r>
            <a:r>
              <a:rPr lang="de-DE" sz="900" dirty="0" err="1"/>
              <a:t>think+pair+share&amp;oq</a:t>
            </a:r>
            <a:r>
              <a:rPr lang="de-DE" sz="900" dirty="0"/>
              <a:t>=</a:t>
            </a:r>
            <a:r>
              <a:rPr lang="de-DE" sz="900" dirty="0" err="1"/>
              <a:t>think+pair+share&amp;gs_l</a:t>
            </a:r>
            <a:r>
              <a:rPr lang="de-DE" sz="900" dirty="0"/>
              <a:t>=img.3..0l5j0i24l5.1253.3240.0.3381.18.13.1.4.4.0.98.1039.13.13.0...0.0...1ac.1.7.img.emzWa0Z9Tbw#imgrc=4N-y8klEGFwCNM%3A%3B42zLs_PuwMwa_M%3Bhttp%253A%252F%252Fschuelerecke.net%252Fschule%252Fwp-content%252Fuploads%252F2010%252F06%252FThinkPairShare.jpg%3Bhttp%253A%252F%252Fschuelerecke.net%252Fschule%252Fthink-pair-share-%2525E2%252580%252593-unterrichtsprinzip-mit-kleinem-aufwand-und-grosem-effekt%252F%3B1024%3B701</a:t>
            </a:r>
            <a:endParaRPr lang="en-US" sz="900" dirty="0"/>
          </a:p>
        </p:txBody>
      </p:sp>
      <p:pic>
        <p:nvPicPr>
          <p:cNvPr id="4" name="Content Placeholder 3" descr="ThinkPairShare.jpg"/>
          <p:cNvPicPr>
            <a:picLocks noGrp="1" noChangeAspect="1"/>
          </p:cNvPicPr>
          <p:nvPr>
            <p:ph idx="1"/>
          </p:nvPr>
        </p:nvPicPr>
        <p:blipFill>
          <a:blip r:embed="rId2">
            <a:extLst>
              <a:ext uri="{28A0092B-C50C-407E-A947-70E740481C1C}">
                <a14:useLocalDpi xmlns:a14="http://schemas.microsoft.com/office/drawing/2010/main" val="0"/>
              </a:ext>
            </a:extLst>
          </a:blip>
          <a:srcRect t="12374" b="12374"/>
          <a:stretch>
            <a:fillRect/>
          </a:stretch>
        </p:blipFill>
        <p:spPr>
          <a:xfrm>
            <a:off x="762000" y="685799"/>
            <a:ext cx="7543800" cy="4537075"/>
          </a:xfrm>
        </p:spPr>
      </p:pic>
      <p:sp>
        <p:nvSpPr>
          <p:cNvPr id="5" name="8-Point Star 4"/>
          <p:cNvSpPr/>
          <p:nvPr/>
        </p:nvSpPr>
        <p:spPr>
          <a:xfrm>
            <a:off x="1990590" y="2067129"/>
            <a:ext cx="5057910" cy="2965246"/>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How can YOU use  formative assessment to showcase your growth?</a:t>
            </a:r>
            <a:endParaRPr lang="en-US" dirty="0"/>
          </a:p>
        </p:txBody>
      </p:sp>
    </p:spTree>
    <p:extLst>
      <p:ext uri="{BB962C8B-B14F-4D97-AF65-F5344CB8AC3E}">
        <p14:creationId xmlns:p14="http://schemas.microsoft.com/office/powerpoint/2010/main" val="394314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dirty="0"/>
              <a:t/>
            </a:r>
            <a:br>
              <a:rPr lang="en-US" sz="3600" dirty="0"/>
            </a:br>
            <a:r>
              <a:rPr lang="en-US" sz="3600" dirty="0"/>
              <a:t>Course development, assessment development, or course activity development.</a:t>
            </a:r>
          </a:p>
        </p:txBody>
      </p:sp>
      <p:sp>
        <p:nvSpPr>
          <p:cNvPr id="3" name="Content Placeholder 2"/>
          <p:cNvSpPr>
            <a:spLocks noGrp="1"/>
          </p:cNvSpPr>
          <p:nvPr>
            <p:ph idx="1"/>
          </p:nvPr>
        </p:nvSpPr>
        <p:spPr>
          <a:xfrm>
            <a:off x="762000" y="0"/>
            <a:ext cx="7397750" cy="2143125"/>
          </a:xfrm>
        </p:spPr>
        <p:txBody>
          <a:bodyPr/>
          <a:lstStyle/>
          <a:p>
            <a:r>
              <a:rPr lang="en-US" dirty="0" smtClean="0"/>
              <a:t>Technology integration</a:t>
            </a:r>
          </a:p>
          <a:p>
            <a:r>
              <a:rPr lang="en-US" dirty="0" smtClean="0"/>
              <a:t>Developing rubrics as part of course development for a new degree program</a:t>
            </a:r>
            <a:endParaRPr lang="en-US" dirty="0"/>
          </a:p>
        </p:txBody>
      </p:sp>
      <p:sp>
        <p:nvSpPr>
          <p:cNvPr id="4" name="8-Point Star 3"/>
          <p:cNvSpPr/>
          <p:nvPr/>
        </p:nvSpPr>
        <p:spPr>
          <a:xfrm>
            <a:off x="3092316" y="2331149"/>
            <a:ext cx="2244726" cy="132178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Initiative</a:t>
            </a:r>
            <a:endParaRPr lang="en-US" dirty="0"/>
          </a:p>
        </p:txBody>
      </p:sp>
    </p:spTree>
    <p:extLst>
      <p:ext uri="{BB962C8B-B14F-4D97-AF65-F5344CB8AC3E}">
        <p14:creationId xmlns:p14="http://schemas.microsoft.com/office/powerpoint/2010/main" val="54913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howme.tiff"/>
          <p:cNvPicPr>
            <a:picLocks noGrp="1" noChangeAspect="1"/>
          </p:cNvPicPr>
          <p:nvPr>
            <p:ph idx="1"/>
          </p:nvPr>
        </p:nvPicPr>
        <p:blipFill>
          <a:blip r:embed="rId2">
            <a:extLst>
              <a:ext uri="{28A0092B-C50C-407E-A947-70E740481C1C}">
                <a14:useLocalDpi xmlns:a14="http://schemas.microsoft.com/office/drawing/2010/main" val="0"/>
              </a:ext>
            </a:extLst>
          </a:blip>
          <a:srcRect l="-42121" r="-42121"/>
          <a:stretch>
            <a:fillRect/>
          </a:stretch>
        </p:blipFill>
        <p:spPr>
          <a:xfrm>
            <a:off x="-1508125" y="479425"/>
            <a:ext cx="7543800" cy="3886200"/>
          </a:xfrm>
        </p:spPr>
      </p:pic>
      <p:pic>
        <p:nvPicPr>
          <p:cNvPr id="5" name="Picture 4" descr="zunal.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510" y="743823"/>
            <a:ext cx="5243847" cy="4779999"/>
          </a:xfrm>
          <a:prstGeom prst="rect">
            <a:avLst/>
          </a:prstGeom>
        </p:spPr>
      </p:pic>
    </p:spTree>
    <p:extLst>
      <p:ext uri="{BB962C8B-B14F-4D97-AF65-F5344CB8AC3E}">
        <p14:creationId xmlns:p14="http://schemas.microsoft.com/office/powerpoint/2010/main" val="338086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utorial.tiff"/>
          <p:cNvPicPr>
            <a:picLocks noGrp="1" noChangeAspect="1"/>
          </p:cNvPicPr>
          <p:nvPr>
            <p:ph idx="1"/>
          </p:nvPr>
        </p:nvPicPr>
        <p:blipFill>
          <a:blip r:embed="rId2">
            <a:extLst>
              <a:ext uri="{28A0092B-C50C-407E-A947-70E740481C1C}">
                <a14:useLocalDpi xmlns:a14="http://schemas.microsoft.com/office/drawing/2010/main" val="0"/>
              </a:ext>
            </a:extLst>
          </a:blip>
          <a:srcRect t="6973" b="6973"/>
          <a:stretch>
            <a:fillRect/>
          </a:stretch>
        </p:blipFill>
        <p:spPr>
          <a:xfrm>
            <a:off x="762000" y="685800"/>
            <a:ext cx="7543800" cy="5219700"/>
          </a:xfrm>
        </p:spPr>
      </p:pic>
    </p:spTree>
    <p:extLst>
      <p:ext uri="{BB962C8B-B14F-4D97-AF65-F5344CB8AC3E}">
        <p14:creationId xmlns:p14="http://schemas.microsoft.com/office/powerpoint/2010/main" val="4181458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442913"/>
            <a:ext cx="7543800" cy="4881117"/>
          </a:xfrm>
        </p:spPr>
        <p:txBody>
          <a:bodyPr/>
          <a:lstStyle/>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58309574"/>
              </p:ext>
            </p:extLst>
          </p:nvPr>
        </p:nvGraphicFramePr>
        <p:xfrm>
          <a:off x="2611481" y="442170"/>
          <a:ext cx="3844838" cy="3944101"/>
        </p:xfrm>
        <a:graphic>
          <a:graphicData uri="http://schemas.openxmlformats.org/drawingml/2006/table">
            <a:tbl>
              <a:tblPr>
                <a:tableStyleId>{5C22544A-7EE6-4342-B048-85BDC9FD1C3A}</a:tableStyleId>
              </a:tblPr>
              <a:tblGrid>
                <a:gridCol w="777123"/>
                <a:gridCol w="777123"/>
                <a:gridCol w="999658"/>
                <a:gridCol w="999658"/>
                <a:gridCol w="291276"/>
              </a:tblGrid>
              <a:tr h="935772">
                <a:tc>
                  <a:txBody>
                    <a:bodyPr/>
                    <a:lstStyle/>
                    <a:p>
                      <a:pPr marL="0" marR="0" fontAlgn="auto" hangingPunct="1">
                        <a:lnSpc>
                          <a:spcPct val="115000"/>
                        </a:lnSpc>
                        <a:spcBef>
                          <a:spcPts val="0"/>
                        </a:spcBef>
                        <a:spcAft>
                          <a:spcPts val="0"/>
                        </a:spcAft>
                      </a:pPr>
                      <a:r>
                        <a:rPr lang="en-US" sz="700" kern="1800" dirty="0" smtClean="0">
                          <a:effectLst/>
                        </a:rPr>
                        <a:t>Final </a:t>
                      </a:r>
                      <a:r>
                        <a:rPr lang="en-US" sz="700" kern="1800" dirty="0">
                          <a:effectLst/>
                        </a:rPr>
                        <a:t>Project Rubric</a:t>
                      </a:r>
                      <a:endParaRPr lang="en-US" sz="500" dirty="0">
                        <a:effectLst/>
                      </a:endParaRPr>
                    </a:p>
                    <a:p>
                      <a:pPr marL="0" marR="0" fontAlgn="auto" hangingPunct="1">
                        <a:lnSpc>
                          <a:spcPct val="115000"/>
                        </a:lnSpc>
                        <a:spcBef>
                          <a:spcPts val="0"/>
                        </a:spcBef>
                        <a:spcAft>
                          <a:spcPts val="0"/>
                        </a:spcAft>
                      </a:pPr>
                      <a:r>
                        <a:rPr lang="en-US" sz="700" kern="1800" dirty="0">
                          <a:effectLst/>
                        </a:rPr>
                        <a:t>EDU </a:t>
                      </a:r>
                      <a:r>
                        <a:rPr lang="en-US" sz="700" kern="1800" dirty="0" smtClean="0">
                          <a:effectLst/>
                        </a:rPr>
                        <a:t>6241</a:t>
                      </a:r>
                    </a:p>
                    <a:p>
                      <a:pPr marL="0" marR="0" fontAlgn="auto" hangingPunct="1">
                        <a:lnSpc>
                          <a:spcPct val="115000"/>
                        </a:lnSpc>
                        <a:spcBef>
                          <a:spcPts val="0"/>
                        </a:spcBef>
                        <a:spcAft>
                          <a:spcPts val="0"/>
                        </a:spcAft>
                      </a:pPr>
                      <a:r>
                        <a:rPr lang="en-US" sz="600" kern="1800" dirty="0" smtClean="0">
                          <a:effectLst/>
                        </a:rPr>
                        <a:t>Organizational Behavior </a:t>
                      </a:r>
                      <a:endParaRPr lang="en-US" sz="500" dirty="0">
                        <a:effectLst/>
                        <a:latin typeface="Times New Roman"/>
                        <a:ea typeface="Times New Roman"/>
                      </a:endParaRPr>
                    </a:p>
                  </a:txBody>
                  <a:tcPr marL="14564" marR="14564" marT="14564" marB="14564" anchor="b"/>
                </a:tc>
                <a:tc>
                  <a:txBody>
                    <a:bodyPr/>
                    <a:lstStyle/>
                    <a:p>
                      <a:pPr marL="0" marR="0" algn="r" fontAlgn="auto" hangingPunct="1">
                        <a:lnSpc>
                          <a:spcPct val="115000"/>
                        </a:lnSpc>
                        <a:spcBef>
                          <a:spcPts val="0"/>
                        </a:spcBef>
                        <a:spcAft>
                          <a:spcPts val="0"/>
                        </a:spcAft>
                      </a:pPr>
                      <a:endParaRPr lang="en-US" sz="600">
                        <a:effectLst/>
                        <a:latin typeface="Verdana"/>
                        <a:ea typeface="Times New Roman"/>
                      </a:endParaRPr>
                    </a:p>
                  </a:txBody>
                  <a:tcPr marL="14564" marR="14564" marT="14564" marB="14564" anchor="b"/>
                </a:tc>
                <a:tc>
                  <a:txBody>
                    <a:bodyPr/>
                    <a:lstStyle/>
                    <a:p>
                      <a:endParaRPr lang="en-US" sz="900" dirty="0"/>
                    </a:p>
                  </a:txBody>
                  <a:tcPr marL="46604" marR="46604" marT="23302" marB="23302"/>
                </a:tc>
                <a:tc>
                  <a:txBody>
                    <a:bodyPr/>
                    <a:lstStyle/>
                    <a:p>
                      <a:endParaRPr lang="en-US" sz="900"/>
                    </a:p>
                  </a:txBody>
                  <a:tcPr marL="46604" marR="46604" marT="23302" marB="23302"/>
                </a:tc>
                <a:tc>
                  <a:txBody>
                    <a:bodyPr/>
                    <a:lstStyle/>
                    <a:p>
                      <a:endParaRPr lang="en-US" sz="900"/>
                    </a:p>
                  </a:txBody>
                  <a:tcPr marL="46604" marR="46604" marT="23302" marB="23302"/>
                </a:tc>
              </a:tr>
              <a:tr h="186416">
                <a:tc gridSpan="2">
                  <a:txBody>
                    <a:bodyPr/>
                    <a:lstStyle/>
                    <a:p>
                      <a:endParaRPr lang="en-US" sz="900"/>
                    </a:p>
                  </a:txBody>
                  <a:tcPr marL="14564" marR="14564" marT="14564" marB="14564" anchor="ctr"/>
                </a:tc>
                <a:tc hMerge="1">
                  <a:txBody>
                    <a:bodyPr/>
                    <a:lstStyle/>
                    <a:p>
                      <a:endParaRPr lang="en-US"/>
                    </a:p>
                  </a:txBody>
                  <a:tcPr/>
                </a:tc>
                <a:tc>
                  <a:txBody>
                    <a:bodyPr/>
                    <a:lstStyle/>
                    <a:p>
                      <a:endParaRPr lang="en-US" sz="900"/>
                    </a:p>
                  </a:txBody>
                  <a:tcPr marL="46604" marR="46604" marT="23302" marB="23302"/>
                </a:tc>
                <a:tc>
                  <a:txBody>
                    <a:bodyPr/>
                    <a:lstStyle/>
                    <a:p>
                      <a:endParaRPr lang="en-US" sz="900"/>
                    </a:p>
                  </a:txBody>
                  <a:tcPr marL="46604" marR="46604" marT="23302" marB="23302"/>
                </a:tc>
                <a:tc>
                  <a:txBody>
                    <a:bodyPr/>
                    <a:lstStyle/>
                    <a:p>
                      <a:endParaRPr lang="en-US" sz="900"/>
                    </a:p>
                  </a:txBody>
                  <a:tcPr marL="46604" marR="46604" marT="23302" marB="23302"/>
                </a:tc>
              </a:tr>
              <a:tr h="199621">
                <a:tc>
                  <a:txBody>
                    <a:bodyPr/>
                    <a:lstStyle/>
                    <a:p>
                      <a:pPr marL="0" marR="0" fontAlgn="auto" hangingPunct="1">
                        <a:lnSpc>
                          <a:spcPct val="115000"/>
                        </a:lnSpc>
                        <a:spcBef>
                          <a:spcPts val="0"/>
                        </a:spcBef>
                        <a:spcAft>
                          <a:spcPts val="0"/>
                        </a:spcAft>
                      </a:pPr>
                      <a:endParaRPr lang="en-US" sz="500">
                        <a:effectLst/>
                        <a:latin typeface="Verdana"/>
                        <a:ea typeface="Times New Roman"/>
                      </a:endParaRPr>
                    </a:p>
                  </a:txBody>
                  <a:tcPr marL="19418" marR="19418" marT="19418" marB="19418" anchor="ctr"/>
                </a:tc>
                <a:tc>
                  <a:txBody>
                    <a:bodyPr/>
                    <a:lstStyle/>
                    <a:p>
                      <a:pPr marL="0" marR="0" algn="ctr" fontAlgn="auto" hangingPunct="1">
                        <a:lnSpc>
                          <a:spcPct val="115000"/>
                        </a:lnSpc>
                        <a:spcBef>
                          <a:spcPts val="0"/>
                        </a:spcBef>
                        <a:spcAft>
                          <a:spcPts val="0"/>
                        </a:spcAft>
                      </a:pPr>
                      <a:r>
                        <a:rPr lang="en-US" sz="500">
                          <a:effectLst/>
                        </a:rPr>
                        <a:t>Below expectations  </a:t>
                      </a:r>
                    </a:p>
                    <a:p>
                      <a:pPr marL="0" marR="0" algn="ctr" fontAlgn="auto" hangingPunct="1">
                        <a:lnSpc>
                          <a:spcPct val="115000"/>
                        </a:lnSpc>
                        <a:spcBef>
                          <a:spcPts val="0"/>
                        </a:spcBef>
                        <a:spcAft>
                          <a:spcPts val="0"/>
                        </a:spcAft>
                      </a:pPr>
                      <a:r>
                        <a:rPr lang="en-US" sz="400">
                          <a:effectLst/>
                        </a:rPr>
                        <a:t>value: 1</a:t>
                      </a:r>
                      <a:endParaRPr lang="en-US" sz="500">
                        <a:effectLst/>
                        <a:latin typeface="Times New Roman"/>
                        <a:ea typeface="Times New Roman"/>
                      </a:endParaRPr>
                    </a:p>
                  </a:txBody>
                  <a:tcPr marL="19418" marR="19418" marT="19418" marB="19418"/>
                </a:tc>
                <a:tc>
                  <a:txBody>
                    <a:bodyPr/>
                    <a:lstStyle/>
                    <a:p>
                      <a:pPr marL="0" marR="0" algn="ctr" fontAlgn="auto" hangingPunct="1">
                        <a:lnSpc>
                          <a:spcPct val="115000"/>
                        </a:lnSpc>
                        <a:spcBef>
                          <a:spcPts val="0"/>
                        </a:spcBef>
                        <a:spcAft>
                          <a:spcPts val="0"/>
                        </a:spcAft>
                      </a:pPr>
                      <a:r>
                        <a:rPr lang="en-US" sz="500">
                          <a:effectLst/>
                        </a:rPr>
                        <a:t>Evolving  </a:t>
                      </a:r>
                    </a:p>
                    <a:p>
                      <a:pPr marL="0" marR="0" algn="ctr" fontAlgn="auto" hangingPunct="1">
                        <a:lnSpc>
                          <a:spcPct val="115000"/>
                        </a:lnSpc>
                        <a:spcBef>
                          <a:spcPts val="0"/>
                        </a:spcBef>
                        <a:spcAft>
                          <a:spcPts val="0"/>
                        </a:spcAft>
                      </a:pPr>
                      <a:r>
                        <a:rPr lang="en-US" sz="400">
                          <a:effectLst/>
                        </a:rPr>
                        <a:t>value: 2-3</a:t>
                      </a:r>
                      <a:endParaRPr lang="en-US" sz="500">
                        <a:effectLst/>
                        <a:latin typeface="Times New Roman"/>
                        <a:ea typeface="Times New Roman"/>
                      </a:endParaRPr>
                    </a:p>
                  </a:txBody>
                  <a:tcPr marL="19418" marR="19418" marT="19418" marB="19418"/>
                </a:tc>
                <a:tc>
                  <a:txBody>
                    <a:bodyPr/>
                    <a:lstStyle/>
                    <a:p>
                      <a:pPr marL="0" marR="0" algn="ctr" fontAlgn="auto" hangingPunct="1">
                        <a:lnSpc>
                          <a:spcPct val="115000"/>
                        </a:lnSpc>
                        <a:spcBef>
                          <a:spcPts val="0"/>
                        </a:spcBef>
                        <a:spcAft>
                          <a:spcPts val="0"/>
                        </a:spcAft>
                      </a:pPr>
                      <a:r>
                        <a:rPr lang="en-US" sz="500">
                          <a:effectLst/>
                        </a:rPr>
                        <a:t>Distinguished  </a:t>
                      </a:r>
                    </a:p>
                    <a:p>
                      <a:pPr marL="0" marR="0" algn="ctr" fontAlgn="auto" hangingPunct="1">
                        <a:lnSpc>
                          <a:spcPct val="115000"/>
                        </a:lnSpc>
                        <a:spcBef>
                          <a:spcPts val="0"/>
                        </a:spcBef>
                        <a:spcAft>
                          <a:spcPts val="0"/>
                        </a:spcAft>
                      </a:pPr>
                      <a:r>
                        <a:rPr lang="en-US" sz="400">
                          <a:effectLst/>
                        </a:rPr>
                        <a:t>value: 4</a:t>
                      </a:r>
                      <a:endParaRPr lang="en-US" sz="500">
                        <a:effectLst/>
                        <a:latin typeface="Times New Roman"/>
                        <a:ea typeface="Times New Roman"/>
                      </a:endParaRPr>
                    </a:p>
                  </a:txBody>
                  <a:tcPr marL="19418" marR="19418" marT="19418" marB="19418"/>
                </a:tc>
                <a:tc>
                  <a:txBody>
                    <a:bodyPr/>
                    <a:lstStyle/>
                    <a:p>
                      <a:pPr marL="0" marR="0" algn="ctr" fontAlgn="auto" hangingPunct="1">
                        <a:lnSpc>
                          <a:spcPct val="115000"/>
                        </a:lnSpc>
                        <a:spcBef>
                          <a:spcPts val="0"/>
                        </a:spcBef>
                        <a:spcAft>
                          <a:spcPts val="0"/>
                        </a:spcAft>
                      </a:pPr>
                      <a:r>
                        <a:rPr lang="en-US" sz="500">
                          <a:effectLst/>
                        </a:rPr>
                        <a:t>Score/ Level</a:t>
                      </a:r>
                      <a:endParaRPr lang="en-US" sz="500">
                        <a:effectLst/>
                        <a:latin typeface="Times New Roman"/>
                        <a:ea typeface="Times New Roman"/>
                      </a:endParaRPr>
                    </a:p>
                  </a:txBody>
                  <a:tcPr marL="19418" marR="19418" marT="19418" marB="19418"/>
                </a:tc>
              </a:tr>
              <a:tr h="360405">
                <a:tc>
                  <a:txBody>
                    <a:bodyPr/>
                    <a:lstStyle/>
                    <a:p>
                      <a:pPr marL="0" marR="0" fontAlgn="auto" hangingPunct="1">
                        <a:lnSpc>
                          <a:spcPct val="115000"/>
                        </a:lnSpc>
                        <a:spcBef>
                          <a:spcPts val="0"/>
                        </a:spcBef>
                        <a:spcAft>
                          <a:spcPts val="0"/>
                        </a:spcAft>
                      </a:pPr>
                      <a:r>
                        <a:rPr lang="en-US" sz="500">
                          <a:effectLst/>
                        </a:rPr>
                        <a:t>Initiative/Goal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Initiative is not related to any of the school's stated goals.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Initiative selected is not relevant to the role of a leader or does not support positive student outcomes.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Initiative selected is relevant to the role of a leader and supports positive student outcomes.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 </a:t>
                      </a:r>
                      <a:endParaRPr lang="en-US" sz="500">
                        <a:effectLst/>
                        <a:latin typeface="Times New Roman"/>
                        <a:ea typeface="Times New Roman"/>
                      </a:endParaRPr>
                    </a:p>
                  </a:txBody>
                  <a:tcPr marL="19418" marR="19418" marT="19418" marB="19418" anchor="ctr"/>
                </a:tc>
              </a:tr>
              <a:tr h="360405">
                <a:tc>
                  <a:txBody>
                    <a:bodyPr/>
                    <a:lstStyle/>
                    <a:p>
                      <a:pPr marL="0" marR="0" fontAlgn="auto" hangingPunct="1">
                        <a:lnSpc>
                          <a:spcPct val="115000"/>
                        </a:lnSpc>
                        <a:spcBef>
                          <a:spcPts val="0"/>
                        </a:spcBef>
                        <a:spcAft>
                          <a:spcPts val="0"/>
                        </a:spcAft>
                      </a:pPr>
                      <a:r>
                        <a:rPr lang="en-US" sz="500">
                          <a:effectLst/>
                        </a:rPr>
                        <a:t>Data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There is no discussion of data or needs assessment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Data collected are somewhat related to the need for the goal and the steps of the action plan.</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Data collected are clearly related to the need for the goal and the steps of the action plan.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 </a:t>
                      </a:r>
                      <a:endParaRPr lang="en-US" sz="500">
                        <a:effectLst/>
                        <a:latin typeface="Times New Roman"/>
                        <a:ea typeface="Times New Roman"/>
                      </a:endParaRPr>
                    </a:p>
                  </a:txBody>
                  <a:tcPr marL="19418" marR="19418" marT="19418" marB="19418" anchor="ctr"/>
                </a:tc>
              </a:tr>
              <a:tr h="280013">
                <a:tc>
                  <a:txBody>
                    <a:bodyPr/>
                    <a:lstStyle/>
                    <a:p>
                      <a:pPr marL="0" marR="0" fontAlgn="auto" hangingPunct="1">
                        <a:lnSpc>
                          <a:spcPct val="115000"/>
                        </a:lnSpc>
                        <a:spcBef>
                          <a:spcPts val="0"/>
                        </a:spcBef>
                        <a:spcAft>
                          <a:spcPts val="0"/>
                        </a:spcAft>
                      </a:pPr>
                      <a:r>
                        <a:rPr lang="en-US" sz="500">
                          <a:effectLst/>
                        </a:rPr>
                        <a:t>Analysis-role of factors related to organizational behavior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Multiple areas of relevant organizational theory are omitted.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One major aspect of relevant organizational theory is missing.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All identified aspects of organizational theory are addressed.</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 </a:t>
                      </a:r>
                      <a:endParaRPr lang="en-US" sz="500">
                        <a:effectLst/>
                        <a:latin typeface="Times New Roman"/>
                        <a:ea typeface="Times New Roman"/>
                      </a:endParaRPr>
                    </a:p>
                  </a:txBody>
                  <a:tcPr marL="19418" marR="19418" marT="19418" marB="19418" anchor="ctr"/>
                </a:tc>
              </a:tr>
              <a:tr h="280013">
                <a:tc>
                  <a:txBody>
                    <a:bodyPr/>
                    <a:lstStyle/>
                    <a:p>
                      <a:pPr marL="0" marR="0" fontAlgn="auto" hangingPunct="1">
                        <a:lnSpc>
                          <a:spcPct val="115000"/>
                        </a:lnSpc>
                        <a:spcBef>
                          <a:spcPts val="0"/>
                        </a:spcBef>
                        <a:spcAft>
                          <a:spcPts val="0"/>
                        </a:spcAft>
                      </a:pPr>
                      <a:r>
                        <a:rPr lang="en-US" sz="500">
                          <a:effectLst/>
                        </a:rPr>
                        <a:t>Checkpoints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Checkpoint 4 not met, and one or more interim checkpoints not met.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Checkpoint 4 not met; interim checkpoints met (based on feedback from FS instructor).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All checkpoints met, including the final product.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 </a:t>
                      </a:r>
                      <a:endParaRPr lang="en-US" sz="500">
                        <a:effectLst/>
                        <a:latin typeface="Times New Roman"/>
                        <a:ea typeface="Times New Roman"/>
                      </a:endParaRPr>
                    </a:p>
                  </a:txBody>
                  <a:tcPr marL="19418" marR="19418" marT="19418" marB="19418" anchor="ctr"/>
                </a:tc>
              </a:tr>
              <a:tr h="280013">
                <a:tc>
                  <a:txBody>
                    <a:bodyPr/>
                    <a:lstStyle/>
                    <a:p>
                      <a:pPr marL="0" marR="0" fontAlgn="auto" hangingPunct="1">
                        <a:lnSpc>
                          <a:spcPct val="115000"/>
                        </a:lnSpc>
                        <a:spcBef>
                          <a:spcPts val="0"/>
                        </a:spcBef>
                        <a:spcAft>
                          <a:spcPts val="0"/>
                        </a:spcAft>
                      </a:pPr>
                      <a:r>
                        <a:rPr lang="en-US" sz="500">
                          <a:effectLst/>
                        </a:rPr>
                        <a:t>Professionally presented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Multiple Errors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dirty="0">
                          <a:effectLst/>
                        </a:rPr>
                        <a:t>Formatting instructions not followed, OR no more than 2 errors.  </a:t>
                      </a:r>
                      <a:endParaRPr lang="en-US" sz="500" dirty="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Formatted as requested; no errors in usage, spelling, syntax, etc.</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 </a:t>
                      </a:r>
                      <a:endParaRPr lang="en-US" sz="500">
                        <a:effectLst/>
                        <a:latin typeface="Times New Roman"/>
                        <a:ea typeface="Times New Roman"/>
                      </a:endParaRPr>
                    </a:p>
                  </a:txBody>
                  <a:tcPr marL="19418" marR="19418" marT="19418" marB="19418" anchor="ctr"/>
                </a:tc>
              </a:tr>
              <a:tr h="1003542">
                <a:tc>
                  <a:txBody>
                    <a:bodyPr/>
                    <a:lstStyle/>
                    <a:p>
                      <a:pPr marL="0" marR="0" fontAlgn="auto" hangingPunct="1">
                        <a:lnSpc>
                          <a:spcPct val="115000"/>
                        </a:lnSpc>
                        <a:spcBef>
                          <a:spcPts val="0"/>
                        </a:spcBef>
                        <a:spcAft>
                          <a:spcPts val="0"/>
                        </a:spcAft>
                      </a:pPr>
                      <a:r>
                        <a:rPr lang="en-US" sz="500">
                          <a:effectLst/>
                        </a:rPr>
                        <a:t>Competencies 001 and 002 addressed: Competency 001: (development, articulation, implementation, and stewardship of a vision of learning) Competency 002: (communication  and collaborate with all members of the school community)</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No relationship between the reflection section of the project and the competencies addressed.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dirty="0">
                          <a:effectLst/>
                        </a:rPr>
                        <a:t>Vague relationship between the reflection section of the project and the competencies addressed.  </a:t>
                      </a:r>
                      <a:endParaRPr lang="en-US" sz="500" dirty="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a:effectLst/>
                        </a:rPr>
                        <a:t>Strong understanding of the connections between the project and the competencies addressed.  </a:t>
                      </a:r>
                      <a:endParaRPr lang="en-US" sz="500">
                        <a:effectLst/>
                        <a:latin typeface="Times New Roman"/>
                        <a:ea typeface="Times New Roman"/>
                      </a:endParaRPr>
                    </a:p>
                  </a:txBody>
                  <a:tcPr marL="19418" marR="19418" marT="19418" marB="19418"/>
                </a:tc>
                <a:tc>
                  <a:txBody>
                    <a:bodyPr/>
                    <a:lstStyle/>
                    <a:p>
                      <a:pPr marL="0" marR="0" fontAlgn="auto" hangingPunct="1">
                        <a:lnSpc>
                          <a:spcPct val="115000"/>
                        </a:lnSpc>
                        <a:spcBef>
                          <a:spcPts val="0"/>
                        </a:spcBef>
                        <a:spcAft>
                          <a:spcPts val="0"/>
                        </a:spcAft>
                      </a:pPr>
                      <a:r>
                        <a:rPr lang="en-US" sz="500" dirty="0">
                          <a:effectLst/>
                        </a:rPr>
                        <a:t> </a:t>
                      </a:r>
                      <a:endParaRPr lang="en-US" sz="500" dirty="0">
                        <a:effectLst/>
                        <a:latin typeface="Times New Roman"/>
                        <a:ea typeface="Times New Roman"/>
                      </a:endParaRPr>
                    </a:p>
                  </a:txBody>
                  <a:tcPr marL="19418" marR="19418" marT="19418" marB="19418" anchor="ctr"/>
                </a:tc>
              </a:tr>
            </a:tbl>
          </a:graphicData>
        </a:graphic>
      </p:graphicFrame>
      <p:pic>
        <p:nvPicPr>
          <p:cNvPr id="2049" name="Picture 1"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438" y="442913"/>
            <a:ext cx="6286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askStream - Advancing Educational Excellen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00063"/>
            <a:ext cx="13716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647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900" dirty="0"/>
              <a:t>http://</a:t>
            </a:r>
            <a:r>
              <a:rPr lang="de-DE" sz="900" dirty="0" err="1"/>
              <a:t>images.google.com</a:t>
            </a:r>
            <a:r>
              <a:rPr lang="de-DE" sz="900" dirty="0"/>
              <a:t>/</a:t>
            </a:r>
            <a:r>
              <a:rPr lang="de-DE" sz="900" dirty="0" err="1"/>
              <a:t>search?hl</a:t>
            </a:r>
            <a:r>
              <a:rPr lang="de-DE" sz="900" dirty="0"/>
              <a:t>=</a:t>
            </a:r>
            <a:r>
              <a:rPr lang="de-DE" sz="900" dirty="0" err="1"/>
              <a:t>en&amp;site</a:t>
            </a:r>
            <a:r>
              <a:rPr lang="de-DE" sz="900" dirty="0"/>
              <a:t>=&amp;</a:t>
            </a:r>
            <a:r>
              <a:rPr lang="de-DE" sz="900" dirty="0" err="1"/>
              <a:t>tbm</a:t>
            </a:r>
            <a:r>
              <a:rPr lang="de-DE" sz="900" dirty="0"/>
              <a:t>=</a:t>
            </a:r>
            <a:r>
              <a:rPr lang="de-DE" sz="900" dirty="0" err="1"/>
              <a:t>isch&amp;source</a:t>
            </a:r>
            <a:r>
              <a:rPr lang="de-DE" sz="900" dirty="0"/>
              <a:t>=</a:t>
            </a:r>
            <a:r>
              <a:rPr lang="de-DE" sz="900" dirty="0" err="1"/>
              <a:t>hp&amp;biw</a:t>
            </a:r>
            <a:r>
              <a:rPr lang="de-DE" sz="900" dirty="0"/>
              <a:t>=1234&amp;bih=656&amp;q=</a:t>
            </a:r>
            <a:r>
              <a:rPr lang="de-DE" sz="900" dirty="0" err="1"/>
              <a:t>think+pair+share&amp;oq</a:t>
            </a:r>
            <a:r>
              <a:rPr lang="de-DE" sz="900" dirty="0"/>
              <a:t>=</a:t>
            </a:r>
            <a:r>
              <a:rPr lang="de-DE" sz="900" dirty="0" err="1"/>
              <a:t>think+pair+share&amp;gs_l</a:t>
            </a:r>
            <a:r>
              <a:rPr lang="de-DE" sz="900" dirty="0"/>
              <a:t>=img.3..0l5j0i24l5.1253.3240.0.3381.18.13.1.4.4.0.98.1039.13.13.0...0.0...1ac.1.7.img.emzWa0Z9Tbw#imgrc=4N-y8klEGFwCNM%3A%3B42zLs_PuwMwa_M%3Bhttp%253A%252F%252Fschuelerecke.net%252Fschule%252Fwp-content%252Fuploads%252F2010%252F06%252FThinkPairShare.jpg%3Bhttp%253A%252F%252Fschuelerecke.net%252Fschule%252Fthink-pair-share-%2525E2%252580%252593-unterrichtsprinzip-mit-kleinem-aufwand-und-grosem-effekt%252F%3B1024%3B701</a:t>
            </a:r>
            <a:endParaRPr lang="en-US" sz="900" dirty="0"/>
          </a:p>
        </p:txBody>
      </p:sp>
      <p:pic>
        <p:nvPicPr>
          <p:cNvPr id="4" name="Content Placeholder 3" descr="ThinkPairShare.jpg"/>
          <p:cNvPicPr>
            <a:picLocks noGrp="1" noChangeAspect="1"/>
          </p:cNvPicPr>
          <p:nvPr>
            <p:ph idx="1"/>
          </p:nvPr>
        </p:nvPicPr>
        <p:blipFill>
          <a:blip r:embed="rId2">
            <a:extLst>
              <a:ext uri="{28A0092B-C50C-407E-A947-70E740481C1C}">
                <a14:useLocalDpi xmlns:a14="http://schemas.microsoft.com/office/drawing/2010/main" val="0"/>
              </a:ext>
            </a:extLst>
          </a:blip>
          <a:srcRect t="12374" b="12374"/>
          <a:stretch>
            <a:fillRect/>
          </a:stretch>
        </p:blipFill>
        <p:spPr>
          <a:xfrm>
            <a:off x="762000" y="685799"/>
            <a:ext cx="7543800" cy="4537075"/>
          </a:xfrm>
        </p:spPr>
      </p:pic>
      <p:sp>
        <p:nvSpPr>
          <p:cNvPr id="5" name="8-Point Star 4"/>
          <p:cNvSpPr/>
          <p:nvPr/>
        </p:nvSpPr>
        <p:spPr>
          <a:xfrm>
            <a:off x="1990590" y="2067129"/>
            <a:ext cx="5057910" cy="2965246"/>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How can you showcase your initiative in course development?</a:t>
            </a:r>
            <a:endParaRPr lang="en-US" dirty="0"/>
          </a:p>
        </p:txBody>
      </p:sp>
    </p:spTree>
    <p:extLst>
      <p:ext uri="{BB962C8B-B14F-4D97-AF65-F5344CB8AC3E}">
        <p14:creationId xmlns:p14="http://schemas.microsoft.com/office/powerpoint/2010/main" val="61172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21300"/>
            <a:ext cx="6781800" cy="1600200"/>
          </a:xfrm>
        </p:spPr>
        <p:txBody>
          <a:bodyPr>
            <a:normAutofit fontScale="90000"/>
          </a:bodyPr>
          <a:lstStyle/>
          <a:p>
            <a:pPr lvl="0"/>
            <a:r>
              <a:rPr lang="en-US" sz="3600" dirty="0"/>
              <a:t>Statements from colleagues who have taught with you, reviewed your teaching and learning materials, sought out your advice on a range of teaching issues, and/or consulted </a:t>
            </a:r>
            <a:r>
              <a:rPr lang="en-US" sz="3600" dirty="0" smtClean="0"/>
              <a:t>with you </a:t>
            </a:r>
            <a:r>
              <a:rPr lang="en-US" sz="3600" dirty="0"/>
              <a:t>on advising or mentoring issues.</a:t>
            </a:r>
            <a:r>
              <a:rPr lang="en-US" dirty="0"/>
              <a:t/>
            </a:r>
            <a:br>
              <a:rPr lang="en-US" dirty="0"/>
            </a:br>
            <a:endParaRPr lang="en-US" dirty="0"/>
          </a:p>
        </p:txBody>
      </p:sp>
      <p:sp>
        <p:nvSpPr>
          <p:cNvPr id="4" name="Content Placeholder 2"/>
          <p:cNvSpPr>
            <a:spLocks noGrp="1"/>
          </p:cNvSpPr>
          <p:nvPr>
            <p:ph idx="1"/>
          </p:nvPr>
        </p:nvSpPr>
        <p:spPr>
          <a:xfrm>
            <a:off x="762000" y="0"/>
            <a:ext cx="7397750" cy="2143125"/>
          </a:xfrm>
        </p:spPr>
        <p:txBody>
          <a:bodyPr/>
          <a:lstStyle/>
          <a:p>
            <a:r>
              <a:rPr lang="en-US" dirty="0" smtClean="0"/>
              <a:t>Relationships with colleagues: Peer feedback/coaching</a:t>
            </a:r>
          </a:p>
          <a:p>
            <a:r>
              <a:rPr lang="en-US" dirty="0" smtClean="0"/>
              <a:t>Relationships with students: Unsolicited kudos</a:t>
            </a:r>
            <a:endParaRPr lang="en-US" dirty="0"/>
          </a:p>
        </p:txBody>
      </p:sp>
      <p:sp>
        <p:nvSpPr>
          <p:cNvPr id="5" name="8-Point Star 4"/>
          <p:cNvSpPr/>
          <p:nvPr/>
        </p:nvSpPr>
        <p:spPr>
          <a:xfrm>
            <a:off x="2965316" y="1482230"/>
            <a:ext cx="2244726" cy="132178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Relationships</a:t>
            </a:r>
            <a:endParaRPr lang="en-US" dirty="0"/>
          </a:p>
        </p:txBody>
      </p:sp>
    </p:spTree>
    <p:extLst>
      <p:ext uri="{BB962C8B-B14F-4D97-AF65-F5344CB8AC3E}">
        <p14:creationId xmlns:p14="http://schemas.microsoft.com/office/powerpoint/2010/main" val="238761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35128" y="3466181"/>
            <a:ext cx="2930193" cy="2930193"/>
            <a:chOff x="1500057" y="2892991"/>
            <a:chExt cx="2930193" cy="2930193"/>
          </a:xfrm>
        </p:grpSpPr>
        <p:sp>
          <p:nvSpPr>
            <p:cNvPr id="6" name="Isosceles Triangle 5"/>
            <p:cNvSpPr/>
            <p:nvPr/>
          </p:nvSpPr>
          <p:spPr>
            <a:xfrm>
              <a:off x="1500057" y="2892991"/>
              <a:ext cx="2930193" cy="2930193"/>
            </a:xfrm>
            <a:prstGeom prst="triangl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Isosceles Triangle 4"/>
            <p:cNvSpPr/>
            <p:nvPr/>
          </p:nvSpPr>
          <p:spPr>
            <a:xfrm>
              <a:off x="2048018" y="4358088"/>
              <a:ext cx="1465097" cy="1465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Expert</a:t>
              </a:r>
              <a:endParaRPr lang="en-US" sz="2400" kern="1200" dirty="0"/>
            </a:p>
          </p:txBody>
        </p:sp>
      </p:grpSp>
      <p:grpSp>
        <p:nvGrpSpPr>
          <p:cNvPr id="11" name="Group 10"/>
          <p:cNvGrpSpPr/>
          <p:nvPr/>
        </p:nvGrpSpPr>
        <p:grpSpPr>
          <a:xfrm>
            <a:off x="4165321" y="3466181"/>
            <a:ext cx="2930193" cy="2930193"/>
            <a:chOff x="4366770" y="4417444"/>
            <a:chExt cx="2930193" cy="2930193"/>
          </a:xfrm>
        </p:grpSpPr>
        <p:sp>
          <p:nvSpPr>
            <p:cNvPr id="12" name="Isosceles Triangle 11"/>
            <p:cNvSpPr/>
            <p:nvPr/>
          </p:nvSpPr>
          <p:spPr>
            <a:xfrm>
              <a:off x="4366770" y="4417444"/>
              <a:ext cx="2930193" cy="2930193"/>
            </a:xfrm>
            <a:prstGeom prst="triangl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Isosceles Triangle 4"/>
            <p:cNvSpPr/>
            <p:nvPr/>
          </p:nvSpPr>
          <p:spPr>
            <a:xfrm>
              <a:off x="5217136" y="5860385"/>
              <a:ext cx="1465097" cy="1465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Facilitator </a:t>
              </a:r>
              <a:endParaRPr lang="en-US" sz="2400" kern="1200" dirty="0"/>
            </a:p>
          </p:txBody>
        </p:sp>
      </p:grpSp>
      <p:grpSp>
        <p:nvGrpSpPr>
          <p:cNvPr id="14" name="Group 13"/>
          <p:cNvGrpSpPr/>
          <p:nvPr/>
        </p:nvGrpSpPr>
        <p:grpSpPr>
          <a:xfrm>
            <a:off x="2700225" y="579973"/>
            <a:ext cx="2930193" cy="2930193"/>
            <a:chOff x="3913164" y="2930193"/>
            <a:chExt cx="2930193" cy="2930193"/>
          </a:xfrm>
        </p:grpSpPr>
        <p:sp>
          <p:nvSpPr>
            <p:cNvPr id="15" name="Isosceles Triangle 14"/>
            <p:cNvSpPr/>
            <p:nvPr/>
          </p:nvSpPr>
          <p:spPr>
            <a:xfrm>
              <a:off x="3913164" y="2930193"/>
              <a:ext cx="2930193" cy="2930193"/>
            </a:xfrm>
            <a:prstGeom prst="triangl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Isosceles Triangle 4"/>
            <p:cNvSpPr/>
            <p:nvPr/>
          </p:nvSpPr>
          <p:spPr>
            <a:xfrm>
              <a:off x="4645712" y="4395290"/>
              <a:ext cx="1465097" cy="1465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Evaluator</a:t>
              </a:r>
              <a:endParaRPr lang="en-US" sz="2400" kern="1200" dirty="0"/>
            </a:p>
          </p:txBody>
        </p:sp>
      </p:grpSp>
      <p:grpSp>
        <p:nvGrpSpPr>
          <p:cNvPr id="17" name="Group 16"/>
          <p:cNvGrpSpPr/>
          <p:nvPr/>
        </p:nvGrpSpPr>
        <p:grpSpPr>
          <a:xfrm>
            <a:off x="2700227" y="3444026"/>
            <a:ext cx="2930193" cy="2952348"/>
            <a:chOff x="1561639" y="4454300"/>
            <a:chExt cx="2930193" cy="2952348"/>
          </a:xfrm>
        </p:grpSpPr>
        <p:sp>
          <p:nvSpPr>
            <p:cNvPr id="18" name="Isosceles Triangle 17"/>
            <p:cNvSpPr/>
            <p:nvPr/>
          </p:nvSpPr>
          <p:spPr>
            <a:xfrm rot="10800000">
              <a:off x="1561639" y="4476455"/>
              <a:ext cx="2930193" cy="2930193"/>
            </a:xfrm>
            <a:prstGeom prst="triangl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Isosceles Triangle 4"/>
            <p:cNvSpPr/>
            <p:nvPr/>
          </p:nvSpPr>
          <p:spPr>
            <a:xfrm>
              <a:off x="2286945" y="4454300"/>
              <a:ext cx="1465097" cy="1465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Person </a:t>
              </a:r>
              <a:endParaRPr lang="en-US" sz="2400" kern="1200" dirty="0"/>
            </a:p>
          </p:txBody>
        </p:sp>
      </p:gr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9330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mains3.tiff"/>
          <p:cNvPicPr>
            <a:picLocks noGrp="1" noChangeAspect="1"/>
          </p:cNvPicPr>
          <p:nvPr>
            <p:ph idx="1"/>
          </p:nvPr>
        </p:nvPicPr>
        <p:blipFill>
          <a:blip r:embed="rId2">
            <a:extLst>
              <a:ext uri="{28A0092B-C50C-407E-A947-70E740481C1C}">
                <a14:useLocalDpi xmlns:a14="http://schemas.microsoft.com/office/drawing/2010/main" val="0"/>
              </a:ext>
            </a:extLst>
          </a:blip>
          <a:srcRect l="-87207" r="-87207"/>
          <a:stretch>
            <a:fillRect/>
          </a:stretch>
        </p:blipFill>
        <p:spPr>
          <a:xfrm>
            <a:off x="-1213386" y="470397"/>
            <a:ext cx="11634359" cy="5993458"/>
          </a:xfrm>
        </p:spPr>
      </p:pic>
    </p:spTree>
    <p:extLst>
      <p:ext uri="{BB962C8B-B14F-4D97-AF65-F5344CB8AC3E}">
        <p14:creationId xmlns:p14="http://schemas.microsoft.com/office/powerpoint/2010/main" val="2598206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5662128"/>
            <a:ext cx="7772400" cy="1143000"/>
          </a:xfrm>
        </p:spPr>
        <p:txBody>
          <a:bodyPr>
            <a:normAutofit fontScale="90000"/>
          </a:bodyPr>
          <a:lstStyle/>
          <a:p>
            <a:r>
              <a:rPr lang="en-US" sz="2100" dirty="0">
                <a:latin typeface="+mn-lt"/>
              </a:rPr>
              <a:t>Cuban, L. (1993).  </a:t>
            </a:r>
            <a:r>
              <a:rPr lang="en-US" sz="2100" i="1" dirty="0">
                <a:latin typeface="+mn-lt"/>
              </a:rPr>
              <a:t>How teachers taught: Constancy and </a:t>
            </a:r>
            <a:r>
              <a:rPr lang="en-US" sz="2100" i="1" dirty="0" smtClean="0">
                <a:latin typeface="+mn-lt"/>
              </a:rPr>
              <a:t>change in American classrooms</a:t>
            </a:r>
            <a:r>
              <a:rPr lang="en-US" sz="2100" dirty="0">
                <a:latin typeface="+mn-lt"/>
              </a:rPr>
              <a:t>.  New York: Teachers College Press.</a:t>
            </a:r>
            <a:r>
              <a:rPr lang="en-US" dirty="0">
                <a:latin typeface="+mn-lt"/>
              </a:rPr>
              <a:t>  </a:t>
            </a:r>
          </a:p>
        </p:txBody>
      </p:sp>
      <p:sp>
        <p:nvSpPr>
          <p:cNvPr id="5" name="Content Placeholder 4"/>
          <p:cNvSpPr>
            <a:spLocks noGrp="1"/>
          </p:cNvSpPr>
          <p:nvPr>
            <p:ph idx="1"/>
          </p:nvPr>
        </p:nvSpPr>
        <p:spPr/>
        <p:txBody>
          <a:bodyPr/>
          <a:lstStyle/>
          <a:p>
            <a:endParaRPr lang="en-US"/>
          </a:p>
        </p:txBody>
      </p:sp>
      <p:pic>
        <p:nvPicPr>
          <p:cNvPr id="3076" name="Picture 4" descr="IMG_3861"/>
          <p:cNvPicPr>
            <a:picLocks noChangeAspect="1" noChangeArrowheads="1"/>
          </p:cNvPicPr>
          <p:nvPr/>
        </p:nvPicPr>
        <p:blipFill>
          <a:blip r:embed="rId3"/>
          <a:srcRect/>
          <a:stretch>
            <a:fillRect/>
          </a:stretch>
        </p:blipFill>
        <p:spPr bwMode="auto">
          <a:xfrm>
            <a:off x="1066800" y="804378"/>
            <a:ext cx="6477000" cy="4857750"/>
          </a:xfrm>
          <a:prstGeom prst="rect">
            <a:avLst/>
          </a:prstGeom>
          <a:noFill/>
        </p:spPr>
      </p:pic>
    </p:spTree>
    <p:extLst>
      <p:ext uri="{BB962C8B-B14F-4D97-AF65-F5344CB8AC3E}">
        <p14:creationId xmlns:p14="http://schemas.microsoft.com/office/powerpoint/2010/main" val="3139793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799"/>
            <a:ext cx="7543800" cy="5521325"/>
          </a:xfrm>
        </p:spPr>
        <p:txBody>
          <a:bodyPr>
            <a:normAutofit fontScale="92500" lnSpcReduction="20000"/>
          </a:bodyPr>
          <a:lstStyle/>
          <a:p>
            <a:pPr marL="457200" indent="-457200">
              <a:buAutoNum type="arabicPeriod"/>
            </a:pPr>
            <a:r>
              <a:rPr lang="en-US" dirty="0" smtClean="0"/>
              <a:t>You </a:t>
            </a:r>
            <a:r>
              <a:rPr lang="en-US" dirty="0"/>
              <a:t>have been like a hard-working bee, flying here and there. Thank you so much for your feedback and the opportunity. I will surely use it</a:t>
            </a:r>
            <a:r>
              <a:rPr lang="en-US" dirty="0" smtClean="0"/>
              <a:t>.</a:t>
            </a:r>
          </a:p>
          <a:p>
            <a:pPr marL="457200" indent="-457200">
              <a:buAutoNum type="arabicPeriod"/>
            </a:pPr>
            <a:r>
              <a:rPr lang="en-US" dirty="0" smtClean="0"/>
              <a:t>I'm </a:t>
            </a:r>
            <a:r>
              <a:rPr lang="en-US" dirty="0"/>
              <a:t>so glad to have you as my teacher that helps me grow to the maximum. Thanks Again!!</a:t>
            </a:r>
            <a:r>
              <a:rPr lang="en-US" dirty="0" smtClean="0"/>
              <a:t>!</a:t>
            </a:r>
          </a:p>
          <a:p>
            <a:pPr marL="457200" indent="-457200">
              <a:buAutoNum type="arabicPeriod"/>
            </a:pPr>
            <a:r>
              <a:rPr lang="en-US" dirty="0" smtClean="0"/>
              <a:t>Every </a:t>
            </a:r>
            <a:r>
              <a:rPr lang="en-US" dirty="0"/>
              <a:t>time I see you, talk to you, somehow it makes me feel that writing is not that difficult and I can do </a:t>
            </a:r>
            <a:r>
              <a:rPr lang="en-US" dirty="0" smtClean="0"/>
              <a:t>it.</a:t>
            </a:r>
          </a:p>
          <a:p>
            <a:pPr marL="457200" indent="-457200">
              <a:buAutoNum type="arabicPeriod"/>
            </a:pPr>
            <a:r>
              <a:rPr lang="en-US" dirty="0" smtClean="0"/>
              <a:t>I </a:t>
            </a:r>
            <a:r>
              <a:rPr lang="en-US" dirty="0"/>
              <a:t>can never tell you how much I appreciate you! You might not realize but you have helped bring back my self-</a:t>
            </a:r>
            <a:r>
              <a:rPr lang="en-US" dirty="0" smtClean="0"/>
              <a:t>efficacy.</a:t>
            </a:r>
          </a:p>
          <a:p>
            <a:pPr marL="457200" indent="-457200">
              <a:buAutoNum type="arabicPeriod"/>
            </a:pPr>
            <a:r>
              <a:rPr lang="en-US" dirty="0" smtClean="0"/>
              <a:t>Anyway</a:t>
            </a:r>
            <a:r>
              <a:rPr lang="en-US" dirty="0"/>
              <a:t>, I notice that you have tried to use positive enforcement as much as possible in my draft, which is always very encouraging. Furthermore, you have also provided constructive feedback to address my weaknesses. I have always been amazed at how you help "fix" my paper. This is my </a:t>
            </a:r>
            <a:r>
              <a:rPr lang="en-US" dirty="0" smtClean="0"/>
              <a:t>wonder.</a:t>
            </a:r>
          </a:p>
          <a:p>
            <a:pPr marL="457200" indent="-457200">
              <a:buAutoNum type="arabicPeriod"/>
            </a:pPr>
            <a:r>
              <a:rPr lang="en-US" dirty="0" smtClean="0"/>
              <a:t>Dr</a:t>
            </a:r>
            <a:r>
              <a:rPr lang="en-US" dirty="0"/>
              <a:t>. Ware must be a professional "sewer" and tailor! She is so skillful at sewing my "broken" pieces of writing together and making customized suggestions to address every weakness.</a:t>
            </a:r>
          </a:p>
        </p:txBody>
      </p:sp>
    </p:spTree>
    <p:extLst>
      <p:ext uri="{BB962C8B-B14F-4D97-AF65-F5344CB8AC3E}">
        <p14:creationId xmlns:p14="http://schemas.microsoft.com/office/powerpoint/2010/main" val="248324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900" dirty="0"/>
              <a:t>http://</a:t>
            </a:r>
            <a:r>
              <a:rPr lang="de-DE" sz="900" dirty="0" err="1"/>
              <a:t>images.google.com</a:t>
            </a:r>
            <a:r>
              <a:rPr lang="de-DE" sz="900" dirty="0"/>
              <a:t>/</a:t>
            </a:r>
            <a:r>
              <a:rPr lang="de-DE" sz="900" dirty="0" err="1"/>
              <a:t>search?hl</a:t>
            </a:r>
            <a:r>
              <a:rPr lang="de-DE" sz="900" dirty="0"/>
              <a:t>=</a:t>
            </a:r>
            <a:r>
              <a:rPr lang="de-DE" sz="900" dirty="0" err="1"/>
              <a:t>en&amp;site</a:t>
            </a:r>
            <a:r>
              <a:rPr lang="de-DE" sz="900" dirty="0"/>
              <a:t>=&amp;</a:t>
            </a:r>
            <a:r>
              <a:rPr lang="de-DE" sz="900" dirty="0" err="1"/>
              <a:t>tbm</a:t>
            </a:r>
            <a:r>
              <a:rPr lang="de-DE" sz="900" dirty="0"/>
              <a:t>=</a:t>
            </a:r>
            <a:r>
              <a:rPr lang="de-DE" sz="900" dirty="0" err="1"/>
              <a:t>isch&amp;source</a:t>
            </a:r>
            <a:r>
              <a:rPr lang="de-DE" sz="900" dirty="0"/>
              <a:t>=</a:t>
            </a:r>
            <a:r>
              <a:rPr lang="de-DE" sz="900" dirty="0" err="1"/>
              <a:t>hp&amp;biw</a:t>
            </a:r>
            <a:r>
              <a:rPr lang="de-DE" sz="900" dirty="0"/>
              <a:t>=1234&amp;bih=656&amp;q=</a:t>
            </a:r>
            <a:r>
              <a:rPr lang="de-DE" sz="900" dirty="0" err="1"/>
              <a:t>think+pair+share&amp;oq</a:t>
            </a:r>
            <a:r>
              <a:rPr lang="de-DE" sz="900" dirty="0"/>
              <a:t>=</a:t>
            </a:r>
            <a:r>
              <a:rPr lang="de-DE" sz="900" dirty="0" err="1"/>
              <a:t>think+pair+share&amp;gs_l</a:t>
            </a:r>
            <a:r>
              <a:rPr lang="de-DE" sz="900" dirty="0"/>
              <a:t>=img.3..0l5j0i24l5.1253.3240.0.3381.18.13.1.4.4.0.98.1039.13.13.0...0.0...1ac.1.7.img.emzWa0Z9Tbw#imgrc=4N-y8klEGFwCNM%3A%3B42zLs_PuwMwa_M%3Bhttp%253A%252F%252Fschuelerecke.net%252Fschule%252Fwp-content%252Fuploads%252F2010%252F06%252FThinkPairShare.jpg%3Bhttp%253A%252F%252Fschuelerecke.net%252Fschule%252Fthink-pair-share-%2525E2%252580%252593-unterrichtsprinzip-mit-kleinem-aufwand-und-grosem-effekt%252F%3B1024%3B701</a:t>
            </a:r>
            <a:endParaRPr lang="en-US" sz="900" dirty="0"/>
          </a:p>
        </p:txBody>
      </p:sp>
      <p:pic>
        <p:nvPicPr>
          <p:cNvPr id="4" name="Content Placeholder 3" descr="ThinkPairShare.jpg"/>
          <p:cNvPicPr>
            <a:picLocks noGrp="1" noChangeAspect="1"/>
          </p:cNvPicPr>
          <p:nvPr>
            <p:ph idx="1"/>
          </p:nvPr>
        </p:nvPicPr>
        <p:blipFill>
          <a:blip r:embed="rId2">
            <a:extLst>
              <a:ext uri="{28A0092B-C50C-407E-A947-70E740481C1C}">
                <a14:useLocalDpi xmlns:a14="http://schemas.microsoft.com/office/drawing/2010/main" val="0"/>
              </a:ext>
            </a:extLst>
          </a:blip>
          <a:srcRect t="12374" b="12374"/>
          <a:stretch>
            <a:fillRect/>
          </a:stretch>
        </p:blipFill>
        <p:spPr>
          <a:xfrm>
            <a:off x="762000" y="685799"/>
            <a:ext cx="7543800" cy="4537075"/>
          </a:xfrm>
        </p:spPr>
      </p:pic>
      <p:sp>
        <p:nvSpPr>
          <p:cNvPr id="5" name="8-Point Star 4"/>
          <p:cNvSpPr/>
          <p:nvPr/>
        </p:nvSpPr>
        <p:spPr>
          <a:xfrm>
            <a:off x="1990590" y="2067129"/>
            <a:ext cx="5057910" cy="2965246"/>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How can YOU showcase your relationships?</a:t>
            </a:r>
            <a:endParaRPr lang="en-US" dirty="0"/>
          </a:p>
        </p:txBody>
      </p:sp>
    </p:spTree>
    <p:extLst>
      <p:ext uri="{BB962C8B-B14F-4D97-AF65-F5344CB8AC3E}">
        <p14:creationId xmlns:p14="http://schemas.microsoft.com/office/powerpoint/2010/main" val="175731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works in your teaching context?</a:t>
            </a:r>
            <a:endParaRPr lang="en-US" dirty="0"/>
          </a:p>
        </p:txBody>
      </p:sp>
      <p:sp>
        <p:nvSpPr>
          <p:cNvPr id="3" name="Content Placeholder 2"/>
          <p:cNvSpPr>
            <a:spLocks noGrp="1"/>
          </p:cNvSpPr>
          <p:nvPr>
            <p:ph idx="1"/>
          </p:nvPr>
        </p:nvSpPr>
        <p:spPr/>
        <p:txBody>
          <a:bodyPr/>
          <a:lstStyle/>
          <a:p>
            <a:r>
              <a:rPr lang="en-US" dirty="0" smtClean="0"/>
              <a:t>BS (Borrow Straight)</a:t>
            </a:r>
          </a:p>
          <a:p>
            <a:r>
              <a:rPr lang="en-US" dirty="0" smtClean="0"/>
              <a:t>BA (Borrow and Adapt)</a:t>
            </a:r>
          </a:p>
          <a:p>
            <a:r>
              <a:rPr lang="en-US" dirty="0" smtClean="0"/>
              <a:t>BB (Back Burner)</a:t>
            </a:r>
            <a:endParaRPr lang="en-US" dirty="0"/>
          </a:p>
        </p:txBody>
      </p:sp>
    </p:spTree>
    <p:extLst>
      <p:ext uri="{BB962C8B-B14F-4D97-AF65-F5344CB8AC3E}">
        <p14:creationId xmlns:p14="http://schemas.microsoft.com/office/powerpoint/2010/main" val="1091916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900" smtClean="0"/>
              <a:t>Shttp</a:t>
            </a:r>
            <a:r>
              <a:rPr lang="pl-PL" sz="900" dirty="0"/>
              <a:t>://</a:t>
            </a:r>
            <a:r>
              <a:rPr lang="pl-PL" sz="900" dirty="0" err="1"/>
              <a:t>images.google.com</a:t>
            </a:r>
            <a:r>
              <a:rPr lang="pl-PL" sz="900" dirty="0"/>
              <a:t>/</a:t>
            </a:r>
            <a:r>
              <a:rPr lang="pl-PL" sz="900" dirty="0" err="1"/>
              <a:t>search?hl</a:t>
            </a:r>
            <a:r>
              <a:rPr lang="pl-PL" sz="900" dirty="0"/>
              <a:t>=</a:t>
            </a:r>
            <a:r>
              <a:rPr lang="pl-PL" sz="900" dirty="0" err="1"/>
              <a:t>en&amp;site</a:t>
            </a:r>
            <a:r>
              <a:rPr lang="pl-PL" sz="900" dirty="0"/>
              <a:t>=&amp;</a:t>
            </a:r>
            <a:r>
              <a:rPr lang="pl-PL" sz="900" dirty="0" err="1"/>
              <a:t>tbm</a:t>
            </a:r>
            <a:r>
              <a:rPr lang="pl-PL" sz="900" dirty="0"/>
              <a:t>=</a:t>
            </a:r>
            <a:r>
              <a:rPr lang="pl-PL" sz="900" dirty="0" err="1"/>
              <a:t>isch&amp;source</a:t>
            </a:r>
            <a:r>
              <a:rPr lang="pl-PL" sz="900" dirty="0"/>
              <a:t>=</a:t>
            </a:r>
            <a:r>
              <a:rPr lang="pl-PL" sz="900" dirty="0" err="1"/>
              <a:t>hp&amp;biw</a:t>
            </a:r>
            <a:r>
              <a:rPr lang="pl-PL" sz="900" dirty="0"/>
              <a:t>=1234&amp;bih=656&amp;q=</a:t>
            </a:r>
            <a:r>
              <a:rPr lang="pl-PL" sz="900" dirty="0" err="1"/>
              <a:t>bs+ba&amp;oq</a:t>
            </a:r>
            <a:r>
              <a:rPr lang="pl-PL" sz="900" dirty="0"/>
              <a:t>=</a:t>
            </a:r>
            <a:r>
              <a:rPr lang="pl-PL" sz="900" dirty="0" err="1"/>
              <a:t>bs+ba&amp;gs_l</a:t>
            </a:r>
            <a:r>
              <a:rPr lang="pl-PL" sz="900" dirty="0"/>
              <a:t>=img.3..0j0i24l9.731.3374.0.3756.9.7.2.0.0.0.174.628.5j2.7.0...0.0...1ac.1.7.img.wmKotWRZMnk#hl=</a:t>
            </a:r>
            <a:r>
              <a:rPr lang="pl-PL" sz="900" dirty="0" err="1"/>
              <a:t>en&amp;tbm</a:t>
            </a:r>
            <a:r>
              <a:rPr lang="pl-PL" sz="900" dirty="0"/>
              <a:t>=</a:t>
            </a:r>
            <a:r>
              <a:rPr lang="pl-PL" sz="900" dirty="0" err="1"/>
              <a:t>isch&amp;sa</a:t>
            </a:r>
            <a:r>
              <a:rPr lang="pl-PL" sz="900" dirty="0"/>
              <a:t>=1&amp;q=</a:t>
            </a:r>
            <a:r>
              <a:rPr lang="pl-PL" sz="900" dirty="0" err="1"/>
              <a:t>showcase&amp;oq</a:t>
            </a:r>
            <a:r>
              <a:rPr lang="pl-PL" sz="900" dirty="0"/>
              <a:t>=</a:t>
            </a:r>
            <a:r>
              <a:rPr lang="pl-PL" sz="900" dirty="0" err="1"/>
              <a:t>showcase&amp;gs_l</a:t>
            </a:r>
            <a:r>
              <a:rPr lang="pl-PL" sz="900" dirty="0"/>
              <a:t>=img.3..0l10.25249.28297.6.28412.21.17.0.3.3.4.140.1384.11j5.16.0...0.0...1c.1.7.img.ZsMrwamcLv8&amp;bav=on.2,or.r_cp.r_qf.&amp;bvm=bv.44342787,d.aWM&amp;fp=995854d35c27c64b&amp;biw=1234&amp;bih=656&amp;imgrc=C8Ms3Yj6pjwI2M%3A%3BIwpFH_I8UxrGMM%3Bhttp%253A%252F%252Fwww.showcases-smart.com%252Fwp-content%252Fuploads%252F2010%252F05%252F60in-wide-full-vision-octagon-showcase-display-case-hof6848.jpg%3Bhttp%253A%252F%252Fwww.showcases-smart.com%252Fhorizontal-showcases%252F%3B800%3B689</a:t>
            </a:r>
            <a:endParaRPr lang="en-US" sz="900" dirty="0"/>
          </a:p>
        </p:txBody>
      </p:sp>
      <p:pic>
        <p:nvPicPr>
          <p:cNvPr id="4" name="Content Placeholder 3" descr="showcase.jpg"/>
          <p:cNvPicPr>
            <a:picLocks noGrp="1" noChangeAspect="1"/>
          </p:cNvPicPr>
          <p:nvPr>
            <p:ph idx="1"/>
          </p:nvPr>
        </p:nvPicPr>
        <p:blipFill>
          <a:blip r:embed="rId2">
            <a:extLst>
              <a:ext uri="{28A0092B-C50C-407E-A947-70E740481C1C}">
                <a14:useLocalDpi xmlns:a14="http://schemas.microsoft.com/office/drawing/2010/main" val="0"/>
              </a:ext>
            </a:extLst>
          </a:blip>
          <a:srcRect l="-33592" r="-33592"/>
          <a:stretch>
            <a:fillRect/>
          </a:stretch>
        </p:blipFill>
        <p:spPr>
          <a:xfrm>
            <a:off x="4222750" y="946534"/>
            <a:ext cx="6051550" cy="3117465"/>
          </a:xfrm>
        </p:spPr>
      </p:pic>
      <p:sp>
        <p:nvSpPr>
          <p:cNvPr id="5" name="TextBox 4"/>
          <p:cNvSpPr txBox="1"/>
          <p:nvPr/>
        </p:nvSpPr>
        <p:spPr>
          <a:xfrm>
            <a:off x="1016000" y="1397000"/>
            <a:ext cx="3921125" cy="2954655"/>
          </a:xfrm>
          <a:prstGeom prst="rect">
            <a:avLst/>
          </a:prstGeom>
          <a:noFill/>
        </p:spPr>
        <p:txBody>
          <a:bodyPr wrap="square" rtlCol="0">
            <a:spAutoFit/>
          </a:bodyPr>
          <a:lstStyle/>
          <a:p>
            <a:pPr marL="342900" lvl="0" indent="-342900">
              <a:buFont typeface="Arial"/>
              <a:buChar char="•"/>
            </a:pPr>
            <a:r>
              <a:rPr lang="en-US" sz="2400" dirty="0" smtClean="0"/>
              <a:t>How </a:t>
            </a:r>
            <a:r>
              <a:rPr lang="en-US" sz="2400" dirty="0"/>
              <a:t>do you present each item </a:t>
            </a:r>
            <a:r>
              <a:rPr lang="en-US" sz="2400" dirty="0">
                <a:solidFill>
                  <a:srgbClr val="FF0000"/>
                </a:solidFill>
              </a:rPr>
              <a:t>visually</a:t>
            </a:r>
            <a:r>
              <a:rPr lang="en-US" sz="2400" dirty="0"/>
              <a:t>? </a:t>
            </a:r>
            <a:endParaRPr lang="en-US" sz="2400" dirty="0" smtClean="0"/>
          </a:p>
          <a:p>
            <a:pPr marL="342900" lvl="0" indent="-342900">
              <a:buFont typeface="Arial"/>
              <a:buChar char="•"/>
            </a:pPr>
            <a:endParaRPr lang="en-US" sz="2400" dirty="0" smtClean="0"/>
          </a:p>
          <a:p>
            <a:pPr marL="342900" lvl="0" indent="-342900">
              <a:buFont typeface="Arial"/>
              <a:buChar char="•"/>
            </a:pPr>
            <a:r>
              <a:rPr lang="en-US" sz="2400" dirty="0" smtClean="0"/>
              <a:t>How </a:t>
            </a:r>
            <a:r>
              <a:rPr lang="en-US" sz="2400" dirty="0"/>
              <a:t>do you connect each item </a:t>
            </a:r>
            <a:r>
              <a:rPr lang="en-US" sz="2400" dirty="0" smtClean="0">
                <a:solidFill>
                  <a:srgbClr val="FF0000"/>
                </a:solidFill>
              </a:rPr>
              <a:t>conceptually</a:t>
            </a:r>
            <a:r>
              <a:rPr lang="en-US" sz="2400" dirty="0" smtClean="0"/>
              <a:t>?</a:t>
            </a:r>
          </a:p>
          <a:p>
            <a:pPr marL="342900" lvl="0" indent="-342900">
              <a:buFont typeface="Arial"/>
              <a:buChar char="•"/>
            </a:pPr>
            <a:endParaRPr lang="en-US" sz="2400" dirty="0" smtClean="0"/>
          </a:p>
          <a:p>
            <a:pPr marL="342900" lvl="0" indent="-342900">
              <a:buFont typeface="Arial"/>
              <a:buChar char="•"/>
            </a:pPr>
            <a:r>
              <a:rPr lang="en-US" sz="2400" dirty="0" smtClean="0"/>
              <a:t>Who </a:t>
            </a:r>
            <a:r>
              <a:rPr lang="en-US" sz="2400" dirty="0"/>
              <a:t>is your </a:t>
            </a:r>
            <a:r>
              <a:rPr lang="en-US" sz="2400" dirty="0">
                <a:solidFill>
                  <a:srgbClr val="FF0000"/>
                </a:solidFill>
              </a:rPr>
              <a:t>audience</a:t>
            </a:r>
            <a:r>
              <a:rPr lang="en-US" sz="2400" dirty="0"/>
              <a:t>?</a:t>
            </a:r>
          </a:p>
          <a:p>
            <a:endParaRPr lang="en-US" dirty="0"/>
          </a:p>
        </p:txBody>
      </p:sp>
      <p:sp>
        <p:nvSpPr>
          <p:cNvPr id="3" name="TextBox 2"/>
          <p:cNvSpPr txBox="1"/>
          <p:nvPr/>
        </p:nvSpPr>
        <p:spPr>
          <a:xfrm>
            <a:off x="428625" y="587375"/>
            <a:ext cx="4841875" cy="584776"/>
          </a:xfrm>
          <a:prstGeom prst="rect">
            <a:avLst/>
          </a:prstGeom>
          <a:noFill/>
        </p:spPr>
        <p:txBody>
          <a:bodyPr wrap="square" rtlCol="0">
            <a:spAutoFit/>
          </a:bodyPr>
          <a:lstStyle/>
          <a:p>
            <a:r>
              <a:rPr lang="en-US" sz="3200" dirty="0" smtClean="0"/>
              <a:t>Open Discussion</a:t>
            </a:r>
            <a:endParaRPr lang="en-US" sz="3200" dirty="0"/>
          </a:p>
        </p:txBody>
      </p:sp>
    </p:spTree>
    <p:extLst>
      <p:ext uri="{BB962C8B-B14F-4D97-AF65-F5344CB8AC3E}">
        <p14:creationId xmlns:p14="http://schemas.microsoft.com/office/powerpoint/2010/main" val="1272483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works in your teaching context?</a:t>
            </a:r>
            <a:endParaRPr lang="en-US" dirty="0"/>
          </a:p>
        </p:txBody>
      </p:sp>
      <p:sp>
        <p:nvSpPr>
          <p:cNvPr id="3" name="Content Placeholder 2"/>
          <p:cNvSpPr>
            <a:spLocks noGrp="1"/>
          </p:cNvSpPr>
          <p:nvPr>
            <p:ph idx="1"/>
          </p:nvPr>
        </p:nvSpPr>
        <p:spPr/>
        <p:txBody>
          <a:bodyPr/>
          <a:lstStyle/>
          <a:p>
            <a:r>
              <a:rPr lang="en-US" dirty="0" smtClean="0"/>
              <a:t>BS (Borrow Straight)</a:t>
            </a:r>
          </a:p>
          <a:p>
            <a:r>
              <a:rPr lang="en-US" dirty="0" smtClean="0"/>
              <a:t>BA (Borrow and Adapt)</a:t>
            </a:r>
          </a:p>
          <a:p>
            <a:r>
              <a:rPr lang="en-US" dirty="0" smtClean="0"/>
              <a:t>BB (Back Burner)</a:t>
            </a:r>
            <a:endParaRPr lang="en-US" dirty="0"/>
          </a:p>
        </p:txBody>
      </p:sp>
    </p:spTree>
    <p:extLst>
      <p:ext uri="{BB962C8B-B14F-4D97-AF65-F5344CB8AC3E}">
        <p14:creationId xmlns:p14="http://schemas.microsoft.com/office/powerpoint/2010/main" val="187404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umeric feedback.tiff"/>
          <p:cNvPicPr>
            <a:picLocks noGrp="1" noChangeAspect="1"/>
          </p:cNvPicPr>
          <p:nvPr>
            <p:ph idx="1"/>
          </p:nvPr>
        </p:nvPicPr>
        <p:blipFill>
          <a:blip r:embed="rId2">
            <a:extLst>
              <a:ext uri="{28A0092B-C50C-407E-A947-70E740481C1C}">
                <a14:useLocalDpi xmlns:a14="http://schemas.microsoft.com/office/drawing/2010/main" val="0"/>
              </a:ext>
            </a:extLst>
          </a:blip>
          <a:srcRect t="10830" b="10830"/>
          <a:stretch>
            <a:fillRect/>
          </a:stretch>
        </p:blipFill>
        <p:spPr>
          <a:xfrm>
            <a:off x="115724" y="1139346"/>
            <a:ext cx="9028276" cy="4650930"/>
          </a:xfrm>
        </p:spPr>
      </p:pic>
      <p:cxnSp>
        <p:nvCxnSpPr>
          <p:cNvPr id="5" name="Straight Connector 4"/>
          <p:cNvCxnSpPr/>
          <p:nvPr/>
        </p:nvCxnSpPr>
        <p:spPr>
          <a:xfrm>
            <a:off x="8350250" y="1809750"/>
            <a:ext cx="0" cy="412750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365875" y="3196709"/>
            <a:ext cx="1746250" cy="369332"/>
          </a:xfrm>
          <a:prstGeom prst="rect">
            <a:avLst/>
          </a:prstGeom>
          <a:noFill/>
        </p:spPr>
        <p:txBody>
          <a:bodyPr wrap="square" rtlCol="0">
            <a:spAutoFit/>
          </a:bodyPr>
          <a:lstStyle/>
          <a:p>
            <a:r>
              <a:rPr lang="en-US" dirty="0" smtClean="0">
                <a:solidFill>
                  <a:srgbClr val="FF0000"/>
                </a:solidFill>
              </a:rPr>
              <a:t>Average = 3.5</a:t>
            </a:r>
            <a:endParaRPr lang="en-US" dirty="0">
              <a:solidFill>
                <a:srgbClr val="FF0000"/>
              </a:solidFill>
            </a:endParaRPr>
          </a:p>
        </p:txBody>
      </p:sp>
    </p:spTree>
    <p:extLst>
      <p:ext uri="{BB962C8B-B14F-4D97-AF65-F5344CB8AC3E}">
        <p14:creationId xmlns:p14="http://schemas.microsoft.com/office/powerpoint/2010/main" val="262808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38750"/>
            <a:ext cx="6781800" cy="933450"/>
          </a:xfrm>
        </p:spPr>
        <p:txBody>
          <a:bodyPr>
            <a:normAutofit/>
          </a:bodyPr>
          <a:lstStyle/>
          <a:p>
            <a:r>
              <a:rPr lang="pl-PL" sz="900" dirty="0"/>
              <a:t>http://</a:t>
            </a:r>
            <a:r>
              <a:rPr lang="pl-PL" sz="900" dirty="0" err="1"/>
              <a:t>images.google.com</a:t>
            </a:r>
            <a:r>
              <a:rPr lang="pl-PL" sz="900" dirty="0"/>
              <a:t>/</a:t>
            </a:r>
            <a:r>
              <a:rPr lang="pl-PL" sz="900" dirty="0" err="1"/>
              <a:t>search?hl</a:t>
            </a:r>
            <a:r>
              <a:rPr lang="pl-PL" sz="900" dirty="0"/>
              <a:t>=</a:t>
            </a:r>
            <a:r>
              <a:rPr lang="pl-PL" sz="900" dirty="0" err="1"/>
              <a:t>en&amp;site</a:t>
            </a:r>
            <a:r>
              <a:rPr lang="pl-PL" sz="900" dirty="0"/>
              <a:t>=&amp;</a:t>
            </a:r>
            <a:r>
              <a:rPr lang="pl-PL" sz="900" dirty="0" err="1"/>
              <a:t>tbm</a:t>
            </a:r>
            <a:r>
              <a:rPr lang="pl-PL" sz="900" dirty="0"/>
              <a:t>=</a:t>
            </a:r>
            <a:r>
              <a:rPr lang="pl-PL" sz="900" dirty="0" err="1"/>
              <a:t>isch&amp;source</a:t>
            </a:r>
            <a:r>
              <a:rPr lang="pl-PL" sz="900" dirty="0"/>
              <a:t>=</a:t>
            </a:r>
            <a:r>
              <a:rPr lang="pl-PL" sz="900" dirty="0" err="1"/>
              <a:t>hp&amp;biw</a:t>
            </a:r>
            <a:r>
              <a:rPr lang="pl-PL" sz="900" dirty="0"/>
              <a:t>=1234&amp;bih=656&amp;q=</a:t>
            </a:r>
            <a:r>
              <a:rPr lang="pl-PL" sz="900" dirty="0" err="1"/>
              <a:t>help&amp;oq</a:t>
            </a:r>
            <a:r>
              <a:rPr lang="pl-PL" sz="900" dirty="0"/>
              <a:t>=</a:t>
            </a:r>
            <a:r>
              <a:rPr lang="pl-PL" sz="900" dirty="0" err="1"/>
              <a:t>help&amp;gs_l</a:t>
            </a:r>
            <a:r>
              <a:rPr lang="pl-PL" sz="900" dirty="0"/>
              <a:t>=img.3..0l10.1044.1971.0.2253.4.4.0.0.0.0.133.342.3j1.4.0...0.0...1ac.1.7.img.pIrcLTriZTE#imgrc=rU0KA1WoVX2mmM%3A%3BBJCe0cFPK5hxlM%3Bhttp%253A%252F%252Fwww.stuartduncan.name%252Fwp-content%252Fuploads%252F2011%252F05%252FWiley-Coyote-Help.jpg%3Bhttp%253A%252F%252Fwww.stuartduncan.name%252Fautism%252Fhow-mario-taught-me-just-how-much-help-to-give-to-my-children%252F%3B309%3B425</a:t>
            </a:r>
            <a:endParaRPr lang="en-US" sz="900" dirty="0"/>
          </a:p>
        </p:txBody>
      </p:sp>
      <p:pic>
        <p:nvPicPr>
          <p:cNvPr id="4" name="Content Placeholder 3" descr="Wiley-Coyote-Help.jpg"/>
          <p:cNvPicPr>
            <a:picLocks noGrp="1" noChangeAspect="1"/>
          </p:cNvPicPr>
          <p:nvPr>
            <p:ph idx="1"/>
          </p:nvPr>
        </p:nvPicPr>
        <p:blipFill>
          <a:blip r:embed="rId2">
            <a:extLst>
              <a:ext uri="{28A0092B-C50C-407E-A947-70E740481C1C}">
                <a14:useLocalDpi xmlns:a14="http://schemas.microsoft.com/office/drawing/2010/main" val="0"/>
              </a:ext>
            </a:extLst>
          </a:blip>
          <a:srcRect l="-83495" r="-83495"/>
          <a:stretch>
            <a:fillRect/>
          </a:stretch>
        </p:blipFill>
        <p:spPr>
          <a:xfrm>
            <a:off x="762000" y="876300"/>
            <a:ext cx="7543800" cy="3886200"/>
          </a:xfrm>
        </p:spPr>
      </p:pic>
    </p:spTree>
    <p:extLst>
      <p:ext uri="{BB962C8B-B14F-4D97-AF65-F5344CB8AC3E}">
        <p14:creationId xmlns:p14="http://schemas.microsoft.com/office/powerpoint/2010/main" val="4089378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3473583"/>
              </p:ext>
            </p:extLst>
          </p:nvPr>
        </p:nvGraphicFramePr>
        <p:xfrm>
          <a:off x="762000" y="796924"/>
          <a:ext cx="7543800" cy="537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601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a:t>
            </a:r>
            <a:r>
              <a:rPr lang="en-US" dirty="0" smtClean="0">
                <a:solidFill>
                  <a:srgbClr val="FF0000"/>
                </a:solidFill>
              </a:rPr>
              <a:t>3 examples</a:t>
            </a:r>
            <a:endParaRPr lang="en-US" dirty="0">
              <a:solidFill>
                <a:srgbClr val="FF0000"/>
              </a:solidFill>
            </a:endParaRPr>
          </a:p>
        </p:txBody>
      </p:sp>
      <p:sp>
        <p:nvSpPr>
          <p:cNvPr id="3" name="Content Placeholder 2"/>
          <p:cNvSpPr>
            <a:spLocks noGrp="1"/>
          </p:cNvSpPr>
          <p:nvPr>
            <p:ph idx="1"/>
          </p:nvPr>
        </p:nvSpPr>
        <p:spPr>
          <a:xfrm>
            <a:off x="762000" y="523875"/>
            <a:ext cx="7543800" cy="5111749"/>
          </a:xfrm>
        </p:spPr>
        <p:txBody>
          <a:bodyPr>
            <a:normAutofit fontScale="40000" lnSpcReduction="20000"/>
          </a:bodyPr>
          <a:lstStyle/>
          <a:p>
            <a:pPr lvl="0"/>
            <a:r>
              <a:rPr lang="en-US" dirty="0"/>
              <a:t>Course syllabi or assignments that demonstrate your growth or teaching innovations you have implemented and revised over time with explanation of changes with rationale.</a:t>
            </a:r>
          </a:p>
          <a:p>
            <a:pPr lvl="0"/>
            <a:r>
              <a:rPr lang="en-US" dirty="0"/>
              <a:t>Statements from colleagues who have taught with you, reviewed your teaching and learning materials, sought out your advice on a range of teaching issues, and/or consulted with you on advising or mentoring issues.</a:t>
            </a:r>
          </a:p>
          <a:p>
            <a:pPr lvl="0"/>
            <a:r>
              <a:rPr lang="en-US" dirty="0"/>
              <a:t>Formal student feedback, such as results of mid-semester feedback.</a:t>
            </a:r>
          </a:p>
          <a:p>
            <a:pPr lvl="0"/>
            <a:r>
              <a:rPr lang="en-US" dirty="0"/>
              <a:t>Formative assessment solicited from students and ways you changed instruction based on that feedback.</a:t>
            </a:r>
          </a:p>
          <a:p>
            <a:pPr lvl="0"/>
            <a:r>
              <a:rPr lang="en-US" dirty="0"/>
              <a:t>Statement of teaching philosophy with specific examples of how that philosophy can be seen in your classes/other interactions with students.</a:t>
            </a:r>
          </a:p>
          <a:p>
            <a:pPr lvl="0"/>
            <a:r>
              <a:rPr lang="en-US" dirty="0"/>
              <a:t>Invitations to speak to professional colleagues about teaching and learning practices (on campus, locally, regionally, or nationally) or leadership practices.</a:t>
            </a:r>
          </a:p>
          <a:p>
            <a:pPr lvl="0"/>
            <a:r>
              <a:rPr lang="en-US" dirty="0"/>
              <a:t>Evidence of participation in faculty development activities related to teaching/ teaching in your discipline on campus, regionally, or nationally and how you used what you learned.</a:t>
            </a:r>
          </a:p>
          <a:p>
            <a:pPr lvl="0"/>
            <a:r>
              <a:rPr lang="en-US" dirty="0"/>
              <a:t>Letters of support from alumni or former students about the quality of your instruction.</a:t>
            </a:r>
          </a:p>
          <a:p>
            <a:pPr lvl="0"/>
            <a:r>
              <a:rPr lang="en-US" dirty="0"/>
              <a:t>Evidence of impact on their professional careers (e.g., helping them to secure employment or admission to graduate school).</a:t>
            </a:r>
          </a:p>
          <a:p>
            <a:pPr lvl="0"/>
            <a:r>
              <a:rPr lang="en-US" dirty="0"/>
              <a:t>Evidence of your students’ success, particularly for faculty who do a lot of advising (graduate or undergraduate).</a:t>
            </a:r>
          </a:p>
          <a:p>
            <a:pPr lvl="0"/>
            <a:r>
              <a:rPr lang="en-US" dirty="0"/>
              <a:t>Student publications or evidence of co-authorship.</a:t>
            </a:r>
          </a:p>
          <a:p>
            <a:pPr lvl="0"/>
            <a:r>
              <a:rPr lang="en-US" dirty="0"/>
              <a:t>Evidence of effective academic supervision of Honors, Master’s, or Ph.D. </a:t>
            </a:r>
          </a:p>
          <a:p>
            <a:pPr lvl="0"/>
            <a:r>
              <a:rPr lang="en-US" dirty="0"/>
              <a:t>Samples of student work (e.g., essays, creative work, project or field-work reports, lab reports, etc.) and how you responded to that particular work sample.</a:t>
            </a:r>
          </a:p>
          <a:p>
            <a:pPr lvl="0"/>
            <a:r>
              <a:rPr lang="en-US" dirty="0"/>
              <a:t>Informal student feedback you may have received, e.g., thank you letters, emails of appreciation, etc.</a:t>
            </a:r>
          </a:p>
          <a:p>
            <a:pPr lvl="0"/>
            <a:r>
              <a:rPr lang="en-US" dirty="0"/>
              <a:t>Course development, assessment development, or course activity development.</a:t>
            </a:r>
          </a:p>
          <a:p>
            <a:pPr lvl="0"/>
            <a:r>
              <a:rPr lang="en-US" dirty="0"/>
              <a:t>Other evidence, proposed by faculty member, approved by chair</a:t>
            </a:r>
            <a:r>
              <a:rPr lang="en-US" dirty="0" smtClean="0"/>
              <a:t>.</a:t>
            </a:r>
          </a:p>
          <a:p>
            <a:pPr lvl="0"/>
            <a:r>
              <a:rPr lang="en-US" dirty="0"/>
              <a:t>Book study</a:t>
            </a:r>
            <a:r>
              <a:rPr lang="en-US" dirty="0" smtClean="0"/>
              <a:t>.</a:t>
            </a:r>
            <a:endParaRPr lang="en-US" dirty="0"/>
          </a:p>
          <a:p>
            <a:pPr lvl="0"/>
            <a:r>
              <a:rPr lang="en-US" dirty="0"/>
              <a:t>Study groups formed through curriculum committees</a:t>
            </a:r>
            <a:r>
              <a:rPr lang="en-US" dirty="0" smtClean="0"/>
              <a:t>.</a:t>
            </a:r>
            <a:endParaRPr lang="en-US" dirty="0"/>
          </a:p>
          <a:p>
            <a:pPr lvl="0"/>
            <a:r>
              <a:rPr lang="en-US" dirty="0"/>
              <a:t>Participation in Critical Friends’ </a:t>
            </a:r>
            <a:r>
              <a:rPr lang="en-US" dirty="0" smtClean="0"/>
              <a:t>groups</a:t>
            </a:r>
            <a:endParaRPr lang="en-US" dirty="0"/>
          </a:p>
          <a:p>
            <a:pPr lvl="0"/>
            <a:r>
              <a:rPr lang="en-US" dirty="0" smtClean="0"/>
              <a:t>Investigation</a:t>
            </a:r>
            <a:r>
              <a:rPr lang="en-US" dirty="0"/>
              <a:t>/presentation on developing stronger interpersonal relationships with students and on fostering student engagement and accountability.</a:t>
            </a:r>
          </a:p>
          <a:p>
            <a:r>
              <a:rPr lang="en-US" dirty="0"/>
              <a:t> </a:t>
            </a:r>
            <a:r>
              <a:rPr lang="en-US" dirty="0" smtClean="0"/>
              <a:t>Investigation</a:t>
            </a:r>
            <a:r>
              <a:rPr lang="en-US" dirty="0"/>
              <a:t>/presentation on building bridges between what the teacher knows and what the student is trying to grasp.  </a:t>
            </a:r>
          </a:p>
          <a:p>
            <a:pPr lvl="0"/>
            <a:r>
              <a:rPr lang="en-US" dirty="0"/>
              <a:t>Investigation/presentation on different teaching strategies, especially related to technology.</a:t>
            </a:r>
          </a:p>
          <a:p>
            <a:r>
              <a:rPr lang="en-US" dirty="0"/>
              <a:t> </a:t>
            </a:r>
            <a:r>
              <a:rPr lang="en-US" dirty="0" smtClean="0"/>
              <a:t>Investigation</a:t>
            </a:r>
            <a:r>
              <a:rPr lang="en-US" dirty="0"/>
              <a:t>/presentation on feedback mechanism to learn about tangible changes in courses, teaching strategies and methodologies, or curricula resulting from the program.</a:t>
            </a:r>
          </a:p>
          <a:p>
            <a:r>
              <a:rPr lang="en-US" dirty="0"/>
              <a:t> </a:t>
            </a:r>
          </a:p>
          <a:p>
            <a:endParaRPr lang="en-US" dirty="0"/>
          </a:p>
        </p:txBody>
      </p:sp>
      <p:sp>
        <p:nvSpPr>
          <p:cNvPr id="4" name="Oval 3"/>
          <p:cNvSpPr/>
          <p:nvPr/>
        </p:nvSpPr>
        <p:spPr>
          <a:xfrm>
            <a:off x="785027" y="1275853"/>
            <a:ext cx="6758773" cy="46623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785027" y="825989"/>
            <a:ext cx="6758773" cy="45988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35656" y="3506043"/>
            <a:ext cx="6758773" cy="45988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8-Point Star 6"/>
          <p:cNvSpPr/>
          <p:nvPr/>
        </p:nvSpPr>
        <p:spPr>
          <a:xfrm>
            <a:off x="1415917" y="1039418"/>
            <a:ext cx="1905000" cy="132178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Growth</a:t>
            </a:r>
            <a:endParaRPr lang="en-US" dirty="0"/>
          </a:p>
        </p:txBody>
      </p:sp>
      <p:sp>
        <p:nvSpPr>
          <p:cNvPr id="8" name="8-Point Star 7"/>
          <p:cNvSpPr/>
          <p:nvPr/>
        </p:nvSpPr>
        <p:spPr>
          <a:xfrm>
            <a:off x="5600566" y="378524"/>
            <a:ext cx="2244726" cy="132178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Relationships</a:t>
            </a:r>
            <a:endParaRPr lang="en-US" dirty="0"/>
          </a:p>
        </p:txBody>
      </p:sp>
      <p:sp>
        <p:nvSpPr>
          <p:cNvPr id="9" name="8-Point Star 8"/>
          <p:cNvSpPr/>
          <p:nvPr/>
        </p:nvSpPr>
        <p:spPr>
          <a:xfrm>
            <a:off x="3019425" y="3075090"/>
            <a:ext cx="1905000" cy="132178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Initiative</a:t>
            </a:r>
            <a:endParaRPr lang="en-US" dirty="0"/>
          </a:p>
        </p:txBody>
      </p:sp>
    </p:spTree>
    <p:extLst>
      <p:ext uri="{BB962C8B-B14F-4D97-AF65-F5344CB8AC3E}">
        <p14:creationId xmlns:p14="http://schemas.microsoft.com/office/powerpoint/2010/main" val="244882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dirty="0">
                <a:solidFill>
                  <a:srgbClr val="FF0000"/>
                </a:solidFill>
              </a:rPr>
              <a:t>Formative assessment </a:t>
            </a:r>
            <a:r>
              <a:rPr lang="en-US" sz="3600" dirty="0"/>
              <a:t>solicited from students and ways you changed instruction based on that feedback.</a:t>
            </a:r>
          </a:p>
        </p:txBody>
      </p:sp>
      <p:sp>
        <p:nvSpPr>
          <p:cNvPr id="3" name="Content Placeholder 2"/>
          <p:cNvSpPr>
            <a:spLocks noGrp="1"/>
          </p:cNvSpPr>
          <p:nvPr>
            <p:ph idx="1"/>
          </p:nvPr>
        </p:nvSpPr>
        <p:spPr>
          <a:xfrm>
            <a:off x="762000" y="0"/>
            <a:ext cx="7397750" cy="2143125"/>
          </a:xfrm>
        </p:spPr>
        <p:txBody>
          <a:bodyPr/>
          <a:lstStyle/>
          <a:p>
            <a:r>
              <a:rPr lang="en-US" dirty="0"/>
              <a:t>Informal student feedback: Student growth as a result of acting on student feedback</a:t>
            </a:r>
          </a:p>
          <a:p>
            <a:r>
              <a:rPr lang="en-US" dirty="0" smtClean="0"/>
              <a:t>“Needs and </a:t>
            </a:r>
            <a:r>
              <a:rPr lang="en-US" dirty="0" err="1" smtClean="0"/>
              <a:t>gots</a:t>
            </a:r>
            <a:r>
              <a:rPr lang="en-US" dirty="0" smtClean="0"/>
              <a:t>” cards: Instructor growth</a:t>
            </a:r>
          </a:p>
        </p:txBody>
      </p:sp>
      <p:sp>
        <p:nvSpPr>
          <p:cNvPr id="4" name="8-Point Star 3"/>
          <p:cNvSpPr/>
          <p:nvPr/>
        </p:nvSpPr>
        <p:spPr>
          <a:xfrm>
            <a:off x="2958965" y="2267649"/>
            <a:ext cx="2244726" cy="132178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Growth</a:t>
            </a:r>
            <a:endParaRPr lang="en-US" dirty="0"/>
          </a:p>
        </p:txBody>
      </p:sp>
    </p:spTree>
    <p:extLst>
      <p:ext uri="{BB962C8B-B14F-4D97-AF65-F5344CB8AC3E}">
        <p14:creationId xmlns:p14="http://schemas.microsoft.com/office/powerpoint/2010/main" val="182251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00" dirty="0"/>
              <a:t>http://farm3</a:t>
            </a:r>
            <a:r>
              <a:rPr lang="en-US" sz="1000" dirty="0"/>
              <a:t>.static.flickr.com/2209/2221288333_7c637c1d9d.jpg?v=0</a:t>
            </a:r>
          </a:p>
        </p:txBody>
      </p:sp>
      <p:pic>
        <p:nvPicPr>
          <p:cNvPr id="4" name="Content Placeholder 3" descr="focus group.jpg"/>
          <p:cNvPicPr>
            <a:picLocks noGrp="1" noChangeAspect="1"/>
          </p:cNvPicPr>
          <p:nvPr>
            <p:ph idx="1"/>
          </p:nvPr>
        </p:nvPicPr>
        <p:blipFill>
          <a:blip r:embed="rId2">
            <a:extLst>
              <a:ext uri="{28A0092B-C50C-407E-A947-70E740481C1C}">
                <a14:useLocalDpi xmlns:a14="http://schemas.microsoft.com/office/drawing/2010/main" val="0"/>
              </a:ext>
            </a:extLst>
          </a:blip>
          <a:srcRect t="11325" b="11325"/>
          <a:stretch>
            <a:fillRect/>
          </a:stretch>
        </p:blipFill>
        <p:spPr>
          <a:xfrm>
            <a:off x="151840" y="685799"/>
            <a:ext cx="8992160" cy="4632325"/>
          </a:xfrm>
        </p:spPr>
      </p:pic>
    </p:spTree>
    <p:extLst>
      <p:ext uri="{BB962C8B-B14F-4D97-AF65-F5344CB8AC3E}">
        <p14:creationId xmlns:p14="http://schemas.microsoft.com/office/powerpoint/2010/main" val="20990179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443</TotalTime>
  <Words>1213</Words>
  <Application>Microsoft Office PowerPoint</Application>
  <PresentationFormat>On-screen Show (4:3)</PresentationFormat>
  <Paragraphs>135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NewsPrint</vt:lpstr>
      <vt:lpstr>Showcase Your Teaching: Beyond Student Evaluations</vt:lpstr>
      <vt:lpstr>Cuban, L. (1993).  How teachers taught: Constancy and change in American classrooms.  New York: Teachers College Press.  </vt:lpstr>
      <vt:lpstr>What works in your teaching context?</vt:lpstr>
      <vt:lpstr>PowerPoint Presentation</vt:lpstr>
      <vt:lpstr>http://images.google.com/search?hl=en&amp;site=&amp;tbm=isch&amp;source=hp&amp;biw=1234&amp;bih=656&amp;q=help&amp;oq=help&amp;gs_l=img.3..0l10.1044.1971.0.2253.4.4.0.0.0.0.133.342.3j1.4.0...0.0...1ac.1.7.img.pIrcLTriZTE#imgrc=rU0KA1WoVX2mmM%3A%3BBJCe0cFPK5hxlM%3Bhttp%253A%252F%252Fwww.stuartduncan.name%252Fwp-content%252Fuploads%252F2011%252F05%252FWiley-Coyote-Help.jpg%3Bhttp%253A%252F%252Fwww.stuartduncan.name%252Fautism%252Fhow-mario-taught-me-just-how-much-help-to-give-to-my-children%252F%3B309%3B425</vt:lpstr>
      <vt:lpstr>PowerPoint Presentation</vt:lpstr>
      <vt:lpstr>Portfolio: 3 examples</vt:lpstr>
      <vt:lpstr>Formative assessment solicited from students and ways you changed instruction based on that feedback.</vt:lpstr>
      <vt:lpstr>http://farm3.static.flickr.com/2209/2221288333_7c637c1d9d.jpg?v=0</vt:lpstr>
      <vt:lpstr>PowerPoint Presentation</vt:lpstr>
      <vt:lpstr>http://images.google.com/search?hl=en&amp;site=&amp;tbm=isch&amp;source=hp&amp;biw=1234&amp;bih=656&amp;q=think+pair+share&amp;oq=think+pair+share&amp;gs_l=img.3..0l5j0i24l5.1253.3240.0.3381.18.13.1.4.4.0.98.1039.13.13.0...0.0...1ac.1.7.img.emzWa0Z9Tbw#imgrc=4N-y8klEGFwCNM%3A%3B42zLs_PuwMwa_M%3Bhttp%253A%252F%252Fschuelerecke.net%252Fschule%252Fwp-content%252Fuploads%252F2010%252F06%252FThinkPairShare.jpg%3Bhttp%253A%252F%252Fschuelerecke.net%252Fschule%252Fthink-pair-share-%2525E2%252580%252593-unterrichtsprinzip-mit-kleinem-aufwand-und-grosem-effekt%252F%3B1024%3B701</vt:lpstr>
      <vt:lpstr> Course development, assessment development, or course activity development.</vt:lpstr>
      <vt:lpstr>PowerPoint Presentation</vt:lpstr>
      <vt:lpstr>PowerPoint Presentation</vt:lpstr>
      <vt:lpstr>PowerPoint Presentation</vt:lpstr>
      <vt:lpstr>http://images.google.com/search?hl=en&amp;site=&amp;tbm=isch&amp;source=hp&amp;biw=1234&amp;bih=656&amp;q=think+pair+share&amp;oq=think+pair+share&amp;gs_l=img.3..0l5j0i24l5.1253.3240.0.3381.18.13.1.4.4.0.98.1039.13.13.0...0.0...1ac.1.7.img.emzWa0Z9Tbw#imgrc=4N-y8klEGFwCNM%3A%3B42zLs_PuwMwa_M%3Bhttp%253A%252F%252Fschuelerecke.net%252Fschule%252Fwp-content%252Fuploads%252F2010%252F06%252FThinkPairShare.jpg%3Bhttp%253A%252F%252Fschuelerecke.net%252Fschule%252Fthink-pair-share-%2525E2%252580%252593-unterrichtsprinzip-mit-kleinem-aufwand-und-grosem-effekt%252F%3B1024%3B701</vt:lpstr>
      <vt:lpstr>Statements from colleagues who have taught with you, reviewed your teaching and learning materials, sought out your advice on a range of teaching issues, and/or consulted with you on advising or mentoring issues. </vt:lpstr>
      <vt:lpstr>PowerPoint Presentation</vt:lpstr>
      <vt:lpstr>PowerPoint Presentation</vt:lpstr>
      <vt:lpstr>PowerPoint Presentation</vt:lpstr>
      <vt:lpstr>http://images.google.com/search?hl=en&amp;site=&amp;tbm=isch&amp;source=hp&amp;biw=1234&amp;bih=656&amp;q=think+pair+share&amp;oq=think+pair+share&amp;gs_l=img.3..0l5j0i24l5.1253.3240.0.3381.18.13.1.4.4.0.98.1039.13.13.0...0.0...1ac.1.7.img.emzWa0Z9Tbw#imgrc=4N-y8klEGFwCNM%3A%3B42zLs_PuwMwa_M%3Bhttp%253A%252F%252Fschuelerecke.net%252Fschule%252Fwp-content%252Fuploads%252F2010%252F06%252FThinkPairShare.jpg%3Bhttp%253A%252F%252Fschuelerecke.net%252Fschule%252Fthink-pair-share-%2525E2%252580%252593-unterrichtsprinzip-mit-kleinem-aufwand-und-grosem-effekt%252F%3B1024%3B701</vt:lpstr>
      <vt:lpstr>What works in your teaching context?</vt:lpstr>
      <vt:lpstr>Shttp://images.google.com/search?hl=en&amp;site=&amp;tbm=isch&amp;source=hp&amp;biw=1234&amp;bih=656&amp;q=bs+ba&amp;oq=bs+ba&amp;gs_l=img.3..0j0i24l9.731.3374.0.3756.9.7.2.0.0.0.174.628.5j2.7.0...0.0...1ac.1.7.img.wmKotWRZMnk#hl=en&amp;tbm=isch&amp;sa=1&amp;q=showcase&amp;oq=showcase&amp;gs_l=img.3..0l10.25249.28297.6.28412.21.17.0.3.3.4.140.1384.11j5.16.0...0.0...1c.1.7.img.ZsMrwamcLv8&amp;bav=on.2,or.r_cp.r_qf.&amp;bvm=bv.44342787,d.aWM&amp;fp=995854d35c27c64b&amp;biw=1234&amp;bih=656&amp;imgrc=C8Ms3Yj6pjwI2M%3A%3BIwpFH_I8UxrGMM%3Bhttp%253A%252F%252Fwww.showcases-smart.com%252Fwp-content%252Fuploads%252F2010%252F05%252F60in-wide-full-vision-octagon-showcase-display-case-hof6848.jpg%3Bhttp%253A%252F%252Fwww.showcases-smart.com%252Fhorizontal-showcases%252F%3B800%3B689</vt:lpstr>
    </vt:vector>
  </TitlesOfParts>
  <Company>SMU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Ware, Paige</dc:creator>
  <cp:lastModifiedBy>Beth Thornburg</cp:lastModifiedBy>
  <cp:revision>53</cp:revision>
  <cp:lastPrinted>2013-03-27T17:12:18Z</cp:lastPrinted>
  <dcterms:created xsi:type="dcterms:W3CDTF">2013-02-21T18:36:31Z</dcterms:created>
  <dcterms:modified xsi:type="dcterms:W3CDTF">2013-04-05T19:25:56Z</dcterms:modified>
</cp:coreProperties>
</file>